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3"/>
  </p:notesMasterIdLst>
  <p:sldIdLst>
    <p:sldId id="256" r:id="rId2"/>
    <p:sldId id="257" r:id="rId3"/>
    <p:sldId id="298" r:id="rId4"/>
    <p:sldId id="299" r:id="rId5"/>
    <p:sldId id="258" r:id="rId6"/>
    <p:sldId id="259" r:id="rId7"/>
    <p:sldId id="260" r:id="rId8"/>
    <p:sldId id="271" r:id="rId9"/>
    <p:sldId id="272" r:id="rId10"/>
    <p:sldId id="277" r:id="rId11"/>
    <p:sldId id="273" r:id="rId12"/>
    <p:sldId id="278" r:id="rId13"/>
    <p:sldId id="279" r:id="rId14"/>
    <p:sldId id="280" r:id="rId15"/>
    <p:sldId id="281" r:id="rId16"/>
    <p:sldId id="282" r:id="rId17"/>
    <p:sldId id="283" r:id="rId18"/>
    <p:sldId id="285" r:id="rId19"/>
    <p:sldId id="286" r:id="rId20"/>
    <p:sldId id="287" r:id="rId21"/>
    <p:sldId id="288" r:id="rId22"/>
    <p:sldId id="289" r:id="rId23"/>
    <p:sldId id="290" r:id="rId24"/>
    <p:sldId id="291" r:id="rId25"/>
    <p:sldId id="292" r:id="rId26"/>
    <p:sldId id="293" r:id="rId27"/>
    <p:sldId id="294" r:id="rId28"/>
    <p:sldId id="297" r:id="rId29"/>
    <p:sldId id="295" r:id="rId30"/>
    <p:sldId id="296" r:id="rId31"/>
    <p:sldId id="276" r:id="rId32"/>
    <p:sldId id="274" r:id="rId33"/>
    <p:sldId id="261" r:id="rId34"/>
    <p:sldId id="262" r:id="rId35"/>
    <p:sldId id="264" r:id="rId36"/>
    <p:sldId id="265" r:id="rId37"/>
    <p:sldId id="300" r:id="rId38"/>
    <p:sldId id="301" r:id="rId39"/>
    <p:sldId id="268" r:id="rId40"/>
    <p:sldId id="269" r:id="rId41"/>
    <p:sldId id="270" r:id="rId42"/>
  </p:sldIdLst>
  <p:sldSz cx="12192000" cy="6858000"/>
  <p:notesSz cx="6858000" cy="9144000"/>
  <p:embeddedFontLst>
    <p:embeddedFont>
      <p:font typeface="Fira Sans Extra Condensed Medium" panose="020B0604020202020204" charset="0"/>
      <p:regular r:id="rId44"/>
      <p:bold r:id="rId45"/>
      <p:italic r:id="rId46"/>
      <p:boldItalic r:id="rId47"/>
    </p:embeddedFont>
    <p:embeddedFont>
      <p:font typeface="Montserrat" panose="00000500000000000000" pitchFamily="2" charset="0"/>
      <p:regular r:id="rId48"/>
      <p:bold r:id="rId49"/>
      <p:italic r:id="rId50"/>
      <p:boldItalic r:id="rId51"/>
    </p:embeddedFont>
    <p:embeddedFont>
      <p:font typeface="Montserrat Medium" panose="00000600000000000000" pitchFamily="2" charset="0"/>
      <p:regular r:id="rId52"/>
      <p:bold r:id="rId53"/>
      <p:italic r:id="rId54"/>
      <p:boldItalic r:id="rId55"/>
    </p:embeddedFont>
    <p:embeddedFont>
      <p:font typeface="Roboto" panose="02000000000000000000" pitchFamily="2" charset="0"/>
      <p:regular r:id="rId56"/>
      <p:bold r:id="rId57"/>
      <p:italic r:id="rId58"/>
      <p:boldItalic r:id="rId59"/>
    </p:embeddedFont>
    <p:embeddedFont>
      <p:font typeface="Verdana" panose="020B060403050404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4" roundtripDataSignature="AMtx7mjW7yoQ8FQm01YWrTowWvwKXc5Yf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A7C8FF-E876-498B-9A33-76BD7A8EB228}">
  <a:tblStyle styleId="{A8A7C8FF-E876-498B-9A33-76BD7A8EB22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6" name="Google Shape;336;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 name="Google Shape;111;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Vertical Title and Text">
  <p:cSld name="1_Vertical Title and Text">
    <p:spTree>
      <p:nvGrpSpPr>
        <p:cNvPr id="1" name="Shape 24"/>
        <p:cNvGrpSpPr/>
        <p:nvPr/>
      </p:nvGrpSpPr>
      <p:grpSpPr>
        <a:xfrm>
          <a:off x="0" y="0"/>
          <a:ext cx="0" cy="0"/>
          <a:chOff x="0" y="0"/>
          <a:chExt cx="0" cy="0"/>
        </a:xfrm>
      </p:grpSpPr>
      <p:sp>
        <p:nvSpPr>
          <p:cNvPr id="25" name="Google Shape;25;p39"/>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39"/>
          <p:cNvSpPr txBox="1">
            <a:spLocks noGrp="1"/>
          </p:cNvSpPr>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74"/>
          <p:cNvSpPr txBox="1">
            <a:spLocks noGrp="1"/>
          </p:cNvSpPr>
          <p:nvPr>
            <p:ph type="sldNum" idx="12"/>
          </p:nvPr>
        </p:nvSpPr>
        <p:spPr>
          <a:xfrm>
            <a:off x="9448800" y="64761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 name="Google Shape;85;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75"/>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BFA0AD-F278-4D27-A9A5-F8B093C2FD92}" type="datetimeFigureOut">
              <a:rPr lang="en-IN" smtClean="0"/>
              <a:t>18-10-2024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B6B7175-8910-4B51-BD60-B85EBEF29A0D}" type="slidenum">
              <a:rPr lang="en-IN" smtClean="0"/>
              <a:t>‹#›</a:t>
            </a:fld>
            <a:endParaRPr lang="en-IN"/>
          </a:p>
        </p:txBody>
      </p:sp>
    </p:spTree>
    <p:extLst>
      <p:ext uri="{BB962C8B-B14F-4D97-AF65-F5344CB8AC3E}">
        <p14:creationId xmlns:p14="http://schemas.microsoft.com/office/powerpoint/2010/main" val="419029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BFA0AD-F278-4D27-A9A5-F8B093C2FD92}" type="datetimeFigureOut">
              <a:rPr lang="en-IN" smtClean="0"/>
              <a:t>18-10-2024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B6B7175-8910-4B51-BD60-B85EBEF29A0D}" type="slidenum">
              <a:rPr lang="en-IN" smtClean="0"/>
              <a:t>‹#›</a:t>
            </a:fld>
            <a:endParaRPr lang="en-IN"/>
          </a:p>
        </p:txBody>
      </p:sp>
    </p:spTree>
    <p:extLst>
      <p:ext uri="{BB962C8B-B14F-4D97-AF65-F5344CB8AC3E}">
        <p14:creationId xmlns:p14="http://schemas.microsoft.com/office/powerpoint/2010/main" val="2149325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7"/>
        <p:cNvGrpSpPr/>
        <p:nvPr/>
      </p:nvGrpSpPr>
      <p:grpSpPr>
        <a:xfrm>
          <a:off x="0" y="0"/>
          <a:ext cx="0" cy="0"/>
          <a:chOff x="0" y="0"/>
          <a:chExt cx="0" cy="0"/>
        </a:xfrm>
      </p:grpSpPr>
      <p:sp>
        <p:nvSpPr>
          <p:cNvPr id="28" name="Google Shape;28;p41"/>
          <p:cNvSpPr>
            <a:spLocks noGrp="1"/>
          </p:cNvSpPr>
          <p:nvPr>
            <p:ph type="pic" idx="2"/>
          </p:nvPr>
        </p:nvSpPr>
        <p:spPr>
          <a:xfrm>
            <a:off x="1" y="0"/>
            <a:ext cx="12192000" cy="6858000"/>
          </a:xfrm>
          <a:prstGeom prst="rect">
            <a:avLst/>
          </a:prstGeom>
          <a:noFill/>
          <a:ln>
            <a:noFill/>
          </a:ln>
        </p:spPr>
      </p:sp>
      <p:sp>
        <p:nvSpPr>
          <p:cNvPr id="29" name="Google Shape;29;p41"/>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
        <p:cNvGrpSpPr/>
        <p:nvPr/>
      </p:nvGrpSpPr>
      <p:grpSpPr>
        <a:xfrm>
          <a:off x="0" y="0"/>
          <a:ext cx="0" cy="0"/>
          <a:chOff x="0" y="0"/>
          <a:chExt cx="0" cy="0"/>
        </a:xfrm>
      </p:grpSpPr>
      <p:sp>
        <p:nvSpPr>
          <p:cNvPr id="31" name="Google Shape;31;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3" name="Google Shape;33;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5"/>
          <p:cNvSpPr txBox="1">
            <a:spLocks noGrp="1"/>
          </p:cNvSpPr>
          <p:nvPr>
            <p:ph type="sldNum" idx="12"/>
          </p:nvPr>
        </p:nvSpPr>
        <p:spPr>
          <a:xfrm>
            <a:off x="9448800" y="651308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Google Shape;38;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7"/>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8"/>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9"/>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0"/>
          <p:cNvSpPr txBox="1">
            <a:spLocks noGrp="1"/>
          </p:cNvSpPr>
          <p:nvPr>
            <p:ph type="sldNum" idx="12"/>
          </p:nvPr>
        </p:nvSpPr>
        <p:spPr>
          <a:xfrm>
            <a:off x="944880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 name="Google Shape;65;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6" name="Google Shape;66;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2"/>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 name="Google Shape;72;p73"/>
          <p:cNvSpPr>
            <a:spLocks noGrp="1"/>
          </p:cNvSpPr>
          <p:nvPr>
            <p:ph type="pic" idx="2"/>
          </p:nvPr>
        </p:nvSpPr>
        <p:spPr>
          <a:xfrm>
            <a:off x="5183188" y="987425"/>
            <a:ext cx="6172200" cy="4873625"/>
          </a:xfrm>
          <a:prstGeom prst="rect">
            <a:avLst/>
          </a:prstGeom>
          <a:noFill/>
          <a:ln>
            <a:noFill/>
          </a:ln>
        </p:spPr>
      </p:sp>
      <p:sp>
        <p:nvSpPr>
          <p:cNvPr id="73" name="Google Shape;73;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73"/>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8"/>
          <p:cNvSpPr txBox="1">
            <a:spLocks noGrp="1"/>
          </p:cNvSpPr>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 name="Google Shape;1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sldNum" idx="12"/>
          </p:nvPr>
        </p:nvSpPr>
        <p:spPr>
          <a:xfrm>
            <a:off x="934951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4" name="Google Shape;14;p38"/>
          <p:cNvPicPr preferRelativeResize="0"/>
          <p:nvPr/>
        </p:nvPicPr>
        <p:blipFill rotWithShape="1">
          <a:blip r:embed="rId15">
            <a:alphaModFix/>
          </a:blip>
          <a:srcRect l="22326" t="32664" r="11835" b="35100"/>
          <a:stretch/>
        </p:blipFill>
        <p:spPr>
          <a:xfrm>
            <a:off x="262467" y="258234"/>
            <a:ext cx="1504951" cy="423333"/>
          </a:xfrm>
          <a:prstGeom prst="rect">
            <a:avLst/>
          </a:prstGeom>
          <a:noFill/>
          <a:ln>
            <a:noFill/>
          </a:ln>
        </p:spPr>
      </p:pic>
      <p:grpSp>
        <p:nvGrpSpPr>
          <p:cNvPr id="15" name="Google Shape;15;p38"/>
          <p:cNvGrpSpPr/>
          <p:nvPr/>
        </p:nvGrpSpPr>
        <p:grpSpPr>
          <a:xfrm>
            <a:off x="11856720" y="140636"/>
            <a:ext cx="223520" cy="990718"/>
            <a:chOff x="11856720" y="140636"/>
            <a:chExt cx="223520" cy="990718"/>
          </a:xfrm>
        </p:grpSpPr>
        <p:grpSp>
          <p:nvGrpSpPr>
            <p:cNvPr id="16" name="Google Shape;16;p38"/>
            <p:cNvGrpSpPr/>
            <p:nvPr/>
          </p:nvGrpSpPr>
          <p:grpSpPr>
            <a:xfrm>
              <a:off x="11856720" y="660278"/>
              <a:ext cx="223520" cy="471076"/>
              <a:chOff x="9734551" y="3138055"/>
              <a:chExt cx="2457449" cy="1328450"/>
            </a:xfrm>
          </p:grpSpPr>
          <p:sp>
            <p:nvSpPr>
              <p:cNvPr id="17" name="Google Shape;17;p38"/>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8" name="Google Shape;18;p38"/>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9" name="Google Shape;19;p38"/>
            <p:cNvGrpSpPr/>
            <p:nvPr/>
          </p:nvGrpSpPr>
          <p:grpSpPr>
            <a:xfrm>
              <a:off x="11856720" y="140636"/>
              <a:ext cx="223520" cy="471076"/>
              <a:chOff x="9734551" y="3138055"/>
              <a:chExt cx="2457449" cy="1328450"/>
            </a:xfrm>
          </p:grpSpPr>
          <p:sp>
            <p:nvSpPr>
              <p:cNvPr id="20" name="Google Shape;20;p38"/>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1" name="Google Shape;21;p38"/>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22" name="Google Shape;22;p38" descr="A logo with text overlay&#10;&#10;Description automatically generated"/>
          <p:cNvPicPr preferRelativeResize="0"/>
          <p:nvPr/>
        </p:nvPicPr>
        <p:blipFill rotWithShape="1">
          <a:blip r:embed="rId16">
            <a:alphaModFix/>
          </a:blip>
          <a:srcRect l="37906" t="34096" r="9605" b="36394"/>
          <a:stretch/>
        </p:blipFill>
        <p:spPr>
          <a:xfrm>
            <a:off x="11125200" y="11945"/>
            <a:ext cx="1066800" cy="599768"/>
          </a:xfrm>
          <a:prstGeom prst="rect">
            <a:avLst/>
          </a:prstGeom>
          <a:noFill/>
          <a:ln>
            <a:noFill/>
          </a:ln>
        </p:spPr>
      </p:pic>
      <p:sp>
        <p:nvSpPr>
          <p:cNvPr id="23" name="Google Shape;23;p38"/>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teamgantt.com/" TargetMode="External"/><Relationship Id="rId5" Type="http://schemas.openxmlformats.org/officeDocument/2006/relationships/hyperlink" Target="https://www.officetimeline.com/gantt-chart/how-to-make/excel"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irjet.net/archives/V11/i6/IRJET-V11I6139.pdf" TargetMode="External"/><Relationship Id="rId2" Type="http://schemas.openxmlformats.org/officeDocument/2006/relationships/hyperlink" Target="https://doi.org/10.11591/ijece.v14i4.pp4306-4314" TargetMode="Externa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1591/ijece.v14i4.pp4306-4314" TargetMode="External"/><Relationship Id="rId2" Type="http://schemas.openxmlformats.org/officeDocument/2006/relationships/hyperlink" Target="https://www.usenix.org/system/files/fast19-bittman.pdf" TargetMode="External"/><Relationship Id="rId1" Type="http://schemas.openxmlformats.org/officeDocument/2006/relationships/slideLayout" Target="../slideLayouts/slideLayout12.xml"/><Relationship Id="rId4" Type="http://schemas.openxmlformats.org/officeDocument/2006/relationships/hyperlink" Target="https://ieeexplore.ieee.org/document/458601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
          <p:cNvPicPr preferRelativeResize="0"/>
          <p:nvPr/>
        </p:nvPicPr>
        <p:blipFill rotWithShape="1">
          <a:blip r:embed="rId3">
            <a:alphaModFix amt="20000"/>
          </a:blip>
          <a:srcRect l="1514" r="2310" b="19493"/>
          <a:stretch/>
        </p:blipFill>
        <p:spPr>
          <a:xfrm>
            <a:off x="-27697" y="272084"/>
            <a:ext cx="12272788" cy="6858000"/>
          </a:xfrm>
          <a:prstGeom prst="rect">
            <a:avLst/>
          </a:prstGeom>
          <a:noFill/>
          <a:ln>
            <a:noFill/>
          </a:ln>
        </p:spPr>
      </p:pic>
      <p:sp>
        <p:nvSpPr>
          <p:cNvPr id="94" name="Google Shape;94;p1"/>
          <p:cNvSpPr txBox="1"/>
          <p:nvPr/>
        </p:nvSpPr>
        <p:spPr>
          <a:xfrm>
            <a:off x="2904067" y="3139018"/>
            <a:ext cx="638386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8C212C"/>
                </a:solidFill>
                <a:latin typeface="Arial"/>
                <a:ea typeface="Arial"/>
                <a:cs typeface="Arial"/>
                <a:sym typeface="Arial"/>
              </a:rPr>
              <a:t>GITAM UNIVERSITY</a:t>
            </a:r>
            <a:endParaRPr sz="1400" b="0" i="0" u="none" strike="noStrike" cap="none">
              <a:solidFill>
                <a:srgbClr val="000000"/>
              </a:solidFill>
              <a:latin typeface="Arial"/>
              <a:ea typeface="Arial"/>
              <a:cs typeface="Arial"/>
              <a:sym typeface="Arial"/>
            </a:endParaRPr>
          </a:p>
        </p:txBody>
      </p:sp>
      <p:grpSp>
        <p:nvGrpSpPr>
          <p:cNvPr id="95" name="Google Shape;95;p1"/>
          <p:cNvGrpSpPr/>
          <p:nvPr/>
        </p:nvGrpSpPr>
        <p:grpSpPr>
          <a:xfrm>
            <a:off x="0" y="3139018"/>
            <a:ext cx="12192000" cy="594783"/>
            <a:chOff x="0" y="3138055"/>
            <a:chExt cx="12192000" cy="595746"/>
          </a:xfrm>
        </p:grpSpPr>
        <p:sp>
          <p:nvSpPr>
            <p:cNvPr id="96" name="Google Shape;96;p1"/>
            <p:cNvSpPr/>
            <p:nvPr/>
          </p:nvSpPr>
          <p:spPr>
            <a:xfrm>
              <a:off x="0" y="3138055"/>
              <a:ext cx="2432051"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a:solidFill>
                    <a:schemeClr val="lt1"/>
                  </a:solidFill>
                  <a:latin typeface="Calibri"/>
                  <a:ea typeface="Calibri"/>
                  <a:cs typeface="Calibri"/>
                  <a:sym typeface="Calibri"/>
                </a:rPr>
                <a:t>AY 20</a:t>
              </a:r>
              <a:r>
                <a:rPr lang="en-US" sz="1351">
                  <a:solidFill>
                    <a:schemeClr val="lt1"/>
                  </a:solidFill>
                  <a:latin typeface="Calibri"/>
                  <a:ea typeface="Calibri"/>
                  <a:cs typeface="Calibri"/>
                  <a:sym typeface="Calibri"/>
                </a:rPr>
                <a:t>21</a:t>
              </a:r>
              <a:r>
                <a:rPr lang="en-US" sz="1351" b="0" i="0" u="none" strike="noStrike" cap="none">
                  <a:solidFill>
                    <a:schemeClr val="lt1"/>
                  </a:solidFill>
                  <a:latin typeface="Calibri"/>
                  <a:ea typeface="Calibri"/>
                  <a:cs typeface="Calibri"/>
                  <a:sym typeface="Calibri"/>
                </a:rPr>
                <a:t>-2</a:t>
              </a:r>
              <a:r>
                <a:rPr lang="en-US" sz="1351">
                  <a:solidFill>
                    <a:schemeClr val="lt1"/>
                  </a:solidFill>
                  <a:latin typeface="Calibri"/>
                  <a:ea typeface="Calibri"/>
                  <a:cs typeface="Calibri"/>
                  <a:sym typeface="Calibri"/>
                </a:rPr>
                <a:t>5</a:t>
              </a:r>
              <a:endParaRPr sz="1351" b="0" i="0" u="none" strike="noStrike" cap="none">
                <a:solidFill>
                  <a:schemeClr val="lt1"/>
                </a:solidFill>
                <a:latin typeface="Calibri"/>
                <a:ea typeface="Calibri"/>
                <a:cs typeface="Calibri"/>
                <a:sym typeface="Calibri"/>
              </a:endParaRPr>
            </a:p>
          </p:txBody>
        </p:sp>
        <p:sp>
          <p:nvSpPr>
            <p:cNvPr id="97" name="Google Shape;97;p1"/>
            <p:cNvSpPr/>
            <p:nvPr/>
          </p:nvSpPr>
          <p:spPr>
            <a:xfrm>
              <a:off x="9734551" y="3138055"/>
              <a:ext cx="2457449"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a:solidFill>
                    <a:schemeClr val="lt1"/>
                  </a:solidFill>
                  <a:latin typeface="Calibri"/>
                  <a:ea typeface="Calibri"/>
                  <a:cs typeface="Calibri"/>
                  <a:sym typeface="Calibri"/>
                </a:rPr>
                <a:t>Major Project</a:t>
              </a:r>
              <a:endParaRPr/>
            </a:p>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a:solidFill>
                    <a:schemeClr val="lt1"/>
                  </a:solidFill>
                  <a:latin typeface="Calibri"/>
                  <a:ea typeface="Calibri"/>
                  <a:cs typeface="Calibri"/>
                  <a:sym typeface="Calibri"/>
                </a:rPr>
                <a:t>Project ID: PROJ2999</a:t>
              </a:r>
              <a:endParaRPr sz="1150">
                <a:solidFill>
                  <a:srgbClr val="EAE4E4"/>
                </a:solidFill>
                <a:highlight>
                  <a:srgbClr val="F4F9FC"/>
                </a:highlight>
              </a:endParaRPr>
            </a:p>
            <a:p>
              <a:pPr marL="0" marR="0" lvl="0" indent="0" algn="ctr" rtl="0">
                <a:lnSpc>
                  <a:spcPct val="100000"/>
                </a:lnSpc>
                <a:spcBef>
                  <a:spcPts val="0"/>
                </a:spcBef>
                <a:spcAft>
                  <a:spcPts val="0"/>
                </a:spcAft>
                <a:buClr>
                  <a:srgbClr val="000000"/>
                </a:buClr>
                <a:buSzPts val="1351"/>
                <a:buFont typeface="Arial"/>
                <a:buNone/>
              </a:pPr>
              <a:endParaRPr sz="1351">
                <a:solidFill>
                  <a:schemeClr val="lt1"/>
                </a:solidFill>
                <a:latin typeface="Calibri"/>
                <a:ea typeface="Calibri"/>
                <a:cs typeface="Calibri"/>
                <a:sym typeface="Calibri"/>
              </a:endParaRPr>
            </a:p>
          </p:txBody>
        </p:sp>
      </p:grpSp>
      <p:sp>
        <p:nvSpPr>
          <p:cNvPr id="98" name="Google Shape;98;p1"/>
          <p:cNvSpPr/>
          <p:nvPr/>
        </p:nvSpPr>
        <p:spPr>
          <a:xfrm>
            <a:off x="3060700" y="3797300"/>
            <a:ext cx="6096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Montserrat Medium"/>
                <a:ea typeface="Montserrat Medium"/>
                <a:cs typeface="Montserrat Medium"/>
                <a:sym typeface="Montserrat Medium"/>
              </a:rPr>
              <a:t>A University should be a place of light, of liberty, and of learning.</a:t>
            </a:r>
            <a:endParaRPr sz="1400" b="0" i="0" u="none" strike="noStrike" cap="none">
              <a:solidFill>
                <a:srgbClr val="000000"/>
              </a:solidFill>
              <a:latin typeface="Arial"/>
              <a:ea typeface="Arial"/>
              <a:cs typeface="Arial"/>
              <a:sym typeface="Arial"/>
            </a:endParaRPr>
          </a:p>
        </p:txBody>
      </p:sp>
      <p:sp>
        <p:nvSpPr>
          <p:cNvPr id="99" name="Google Shape;99;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F7F7F"/>
                </a:solidFill>
                <a:latin typeface="Montserrat Medium"/>
                <a:ea typeface="Montserrat Medium"/>
                <a:cs typeface="Montserrat Medium"/>
                <a:sym typeface="Montserrat Medium"/>
              </a:rPr>
              <a:t>www.gitamedu.com</a:t>
            </a:r>
            <a:endParaRPr sz="1200" b="0" i="0" u="none" strike="noStrike" cap="none">
              <a:solidFill>
                <a:srgbClr val="7F7F7F"/>
              </a:solidFill>
              <a:latin typeface="Montserrat Medium"/>
              <a:ea typeface="Montserrat Medium"/>
              <a:cs typeface="Montserrat Medium"/>
              <a:sym typeface="Montserrat Medium"/>
            </a:endParaRPr>
          </a:p>
        </p:txBody>
      </p:sp>
      <p:grpSp>
        <p:nvGrpSpPr>
          <p:cNvPr id="100" name="Google Shape;100;p1"/>
          <p:cNvGrpSpPr/>
          <p:nvPr/>
        </p:nvGrpSpPr>
        <p:grpSpPr>
          <a:xfrm rot="2700000">
            <a:off x="5984712" y="5183993"/>
            <a:ext cx="231043" cy="225933"/>
            <a:chOff x="11087593" y="13905"/>
            <a:chExt cx="1085533" cy="1061509"/>
          </a:xfrm>
        </p:grpSpPr>
        <p:sp>
          <p:nvSpPr>
            <p:cNvPr id="101" name="Google Shape;101;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02" name="Google Shape;102;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pic>
        <p:nvPicPr>
          <p:cNvPr id="103" name="Google Shape;103;p1"/>
          <p:cNvPicPr preferRelativeResize="0"/>
          <p:nvPr/>
        </p:nvPicPr>
        <p:blipFill rotWithShape="1">
          <a:blip r:embed="rId4">
            <a:alphaModFix/>
          </a:blip>
          <a:srcRect l="22328" t="32664" r="61002" b="35100"/>
          <a:stretch/>
        </p:blipFill>
        <p:spPr>
          <a:xfrm>
            <a:off x="5367867" y="1325034"/>
            <a:ext cx="1534584" cy="1699684"/>
          </a:xfrm>
          <a:prstGeom prst="rect">
            <a:avLst/>
          </a:prstGeom>
          <a:noFill/>
          <a:ln>
            <a:noFill/>
          </a:ln>
        </p:spPr>
      </p:pic>
      <p:sp>
        <p:nvSpPr>
          <p:cNvPr id="104"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a:solidFill>
                <a:schemeClr val="dk1"/>
              </a:solidFill>
              <a:latin typeface="Arial"/>
              <a:ea typeface="Arial"/>
              <a:cs typeface="Arial"/>
              <a:sym typeface="Arial"/>
            </a:endParaRPr>
          </a:p>
        </p:txBody>
      </p:sp>
      <p:sp>
        <p:nvSpPr>
          <p:cNvPr id="105"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06" name="Google Shape;106;p1"/>
          <p:cNvSpPr/>
          <p:nvPr/>
        </p:nvSpPr>
        <p:spPr>
          <a:xfrm>
            <a:off x="2597150" y="486100"/>
            <a:ext cx="7300800" cy="594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a:solidFill>
                  <a:schemeClr val="dk1"/>
                </a:solidFill>
                <a:latin typeface="Montserrat"/>
                <a:ea typeface="Montserrat"/>
                <a:cs typeface="Montserrat"/>
                <a:sym typeface="Montserrat"/>
              </a:rPr>
              <a:t>DESIGNING A BYTE-ENABLE MEMORY IN VERILOG AND SYSTEM-VERILOG</a:t>
            </a:r>
            <a:endParaRPr sz="1800" b="1" i="0" u="none" strike="noStrike" cap="none">
              <a:solidFill>
                <a:schemeClr val="dk1"/>
              </a:solidFill>
              <a:latin typeface="Montserrat"/>
              <a:ea typeface="Montserrat"/>
              <a:cs typeface="Montserrat"/>
              <a:sym typeface="Montserrat"/>
            </a:endParaRPr>
          </a:p>
        </p:txBody>
      </p:sp>
      <p:sp>
        <p:nvSpPr>
          <p:cNvPr id="107" name="Google Shape;107;p1"/>
          <p:cNvSpPr/>
          <p:nvPr/>
        </p:nvSpPr>
        <p:spPr>
          <a:xfrm>
            <a:off x="66260" y="5253329"/>
            <a:ext cx="2926946" cy="13849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Montserrat Medium"/>
                <a:ea typeface="Montserrat Medium"/>
                <a:cs typeface="Montserrat Medium"/>
                <a:sym typeface="Montserrat Medium"/>
              </a:rPr>
              <a:t>Project Team:</a:t>
            </a:r>
            <a:endParaRPr/>
          </a:p>
          <a:p>
            <a:pPr marL="457200" marR="0" lvl="0" indent="-317500" algn="l" rtl="0">
              <a:lnSpc>
                <a:spcPct val="100000"/>
              </a:lnSpc>
              <a:spcBef>
                <a:spcPts val="0"/>
              </a:spcBef>
              <a:spcAft>
                <a:spcPts val="0"/>
              </a:spcAft>
              <a:buClr>
                <a:schemeClr val="dk1"/>
              </a:buClr>
              <a:buSzPts val="1400"/>
              <a:buFont typeface="Montserrat Medium"/>
              <a:buChar char="●"/>
            </a:pPr>
            <a:r>
              <a:rPr lang="en-US" b="1">
                <a:solidFill>
                  <a:schemeClr val="dk1"/>
                </a:solidFill>
                <a:latin typeface="Montserrat Medium"/>
                <a:ea typeface="Montserrat Medium"/>
                <a:cs typeface="Montserrat Medium"/>
                <a:sym typeface="Montserrat Medium"/>
              </a:rPr>
              <a:t>Maria Punya</a:t>
            </a:r>
            <a:endParaRPr/>
          </a:p>
          <a:p>
            <a:pPr marL="457200" marR="0" lvl="0" indent="-317500" algn="l" rtl="0">
              <a:lnSpc>
                <a:spcPct val="100000"/>
              </a:lnSpc>
              <a:spcBef>
                <a:spcPts val="0"/>
              </a:spcBef>
              <a:spcAft>
                <a:spcPts val="0"/>
              </a:spcAft>
              <a:buClr>
                <a:schemeClr val="dk1"/>
              </a:buClr>
              <a:buSzPts val="1400"/>
              <a:buFont typeface="Montserrat Medium"/>
              <a:buChar char="●"/>
            </a:pPr>
            <a:r>
              <a:rPr lang="en-US" b="1">
                <a:solidFill>
                  <a:schemeClr val="dk1"/>
                </a:solidFill>
                <a:latin typeface="Montserrat Medium"/>
                <a:ea typeface="Montserrat Medium"/>
                <a:cs typeface="Montserrat Medium"/>
                <a:sym typeface="Montserrat Medium"/>
              </a:rPr>
              <a:t>Tammali Karthik</a:t>
            </a:r>
            <a:endParaRPr b="1">
              <a:solidFill>
                <a:schemeClr val="dk1"/>
              </a:solidFill>
            </a:endParaRPr>
          </a:p>
          <a:p>
            <a:pPr marL="457200" marR="0" lvl="0" indent="-317500" algn="l" rtl="0">
              <a:lnSpc>
                <a:spcPct val="100000"/>
              </a:lnSpc>
              <a:spcBef>
                <a:spcPts val="0"/>
              </a:spcBef>
              <a:spcAft>
                <a:spcPts val="0"/>
              </a:spcAft>
              <a:buClr>
                <a:schemeClr val="dk1"/>
              </a:buClr>
              <a:buSzPts val="1400"/>
              <a:buFont typeface="Montserrat Medium"/>
              <a:buChar char="●"/>
            </a:pPr>
            <a:r>
              <a:rPr lang="en-US" b="1">
                <a:solidFill>
                  <a:schemeClr val="dk1"/>
                </a:solidFill>
                <a:latin typeface="Montserrat Medium"/>
                <a:ea typeface="Montserrat Medium"/>
                <a:cs typeface="Montserrat Medium"/>
                <a:sym typeface="Montserrat Medium"/>
              </a:rPr>
              <a:t>P.visweswara Rao</a:t>
            </a:r>
            <a:endParaRPr sz="1400" b="1" i="0" u="none" strike="noStrike" cap="none">
              <a:solidFill>
                <a:schemeClr val="dk1"/>
              </a:solidFill>
              <a:latin typeface="Montserrat Medium"/>
              <a:ea typeface="Montserrat Medium"/>
              <a:cs typeface="Montserrat Medium"/>
              <a:sym typeface="Montserrat Medium"/>
            </a:endParaRPr>
          </a:p>
          <a:p>
            <a:pPr marL="457200" marR="0" lvl="0" indent="0" algn="ctr"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a:p>
            <a:pPr marL="285750" marR="0" lvl="0" indent="-19685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08" name="Google Shape;108;p1"/>
          <p:cNvSpPr/>
          <p:nvPr/>
        </p:nvSpPr>
        <p:spPr>
          <a:xfrm>
            <a:off x="9449802" y="5295901"/>
            <a:ext cx="2926946"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Montserrat Medium"/>
                <a:ea typeface="Montserrat Medium"/>
                <a:cs typeface="Montserrat Medium"/>
                <a:sym typeface="Montserrat Medium"/>
              </a:rPr>
              <a:t>Project Mentor: </a:t>
            </a:r>
            <a:endParaRPr b="1">
              <a:solidFill>
                <a:schemeClr val="dk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Dr. M. Arun Kumar</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Associate Professor        </a:t>
            </a:r>
            <a:endParaRPr b="1">
              <a:solidFill>
                <a:schemeClr val="dk1"/>
              </a:solidFill>
            </a:endParaRPr>
          </a:p>
          <a:p>
            <a:pPr marL="0" marR="0" lvl="0" indent="0" algn="l" rtl="0">
              <a:lnSpc>
                <a:spcPct val="100000"/>
              </a:lnSpc>
              <a:spcBef>
                <a:spcPts val="0"/>
              </a:spcBef>
              <a:spcAft>
                <a:spcPts val="0"/>
              </a:spcAft>
              <a:buNone/>
            </a:pPr>
            <a:endParaRPr b="1">
              <a:solidFill>
                <a:schemeClr val="dk1"/>
              </a:solidFill>
              <a:latin typeface="Montserrat Medium"/>
              <a:ea typeface="Montserrat Medium"/>
              <a:cs typeface="Montserrat Medium"/>
              <a:sym typeface="Montserrat Medium"/>
            </a:endParaRPr>
          </a:p>
          <a:p>
            <a:pPr marL="457200" marR="0" lvl="0" indent="0" algn="l"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EF3034-C70A-BD46-224E-EE6398BA734A}"/>
              </a:ext>
            </a:extLst>
          </p:cNvPr>
          <p:cNvSpPr>
            <a:spLocks noGrp="1"/>
          </p:cNvSpPr>
          <p:nvPr>
            <p:ph type="sldNum" sz="quarter" idx="12"/>
          </p:nvPr>
        </p:nvSpPr>
        <p:spPr/>
        <p:txBody>
          <a:bodyPr/>
          <a:lstStyle/>
          <a:p>
            <a:fld id="{EB6B7175-8910-4B51-BD60-B85EBEF29A0D}" type="slidenum">
              <a:rPr lang="en-IN" smtClean="0"/>
              <a:t>10</a:t>
            </a:fld>
            <a:endParaRPr lang="en-IN"/>
          </a:p>
        </p:txBody>
      </p:sp>
      <p:pic>
        <p:nvPicPr>
          <p:cNvPr id="4" name="Picture 3">
            <a:extLst>
              <a:ext uri="{FF2B5EF4-FFF2-40B4-BE49-F238E27FC236}">
                <a16:creationId xmlns:a16="http://schemas.microsoft.com/office/drawing/2014/main" id="{42C7E57A-7262-CD0B-D998-5284067015BF}"/>
              </a:ext>
            </a:extLst>
          </p:cNvPr>
          <p:cNvPicPr>
            <a:picLocks noChangeAspect="1"/>
          </p:cNvPicPr>
          <p:nvPr/>
        </p:nvPicPr>
        <p:blipFill>
          <a:blip r:embed="rId2"/>
          <a:stretch>
            <a:fillRect/>
          </a:stretch>
        </p:blipFill>
        <p:spPr>
          <a:xfrm>
            <a:off x="1119092" y="1039888"/>
            <a:ext cx="4290432" cy="2225233"/>
          </a:xfrm>
          <a:prstGeom prst="rect">
            <a:avLst/>
          </a:prstGeom>
        </p:spPr>
      </p:pic>
      <p:pic>
        <p:nvPicPr>
          <p:cNvPr id="6" name="Picture 5">
            <a:extLst>
              <a:ext uri="{FF2B5EF4-FFF2-40B4-BE49-F238E27FC236}">
                <a16:creationId xmlns:a16="http://schemas.microsoft.com/office/drawing/2014/main" id="{7FD8FE88-93ED-B58F-D15A-0A6D97B92547}"/>
              </a:ext>
            </a:extLst>
          </p:cNvPr>
          <p:cNvPicPr>
            <a:picLocks noChangeAspect="1"/>
          </p:cNvPicPr>
          <p:nvPr/>
        </p:nvPicPr>
        <p:blipFill>
          <a:blip r:embed="rId3"/>
          <a:stretch>
            <a:fillRect/>
          </a:stretch>
        </p:blipFill>
        <p:spPr>
          <a:xfrm>
            <a:off x="7349613" y="913673"/>
            <a:ext cx="3469820" cy="2406844"/>
          </a:xfrm>
          <a:prstGeom prst="rect">
            <a:avLst/>
          </a:prstGeom>
        </p:spPr>
      </p:pic>
      <p:sp>
        <p:nvSpPr>
          <p:cNvPr id="7" name="TextBox 6">
            <a:extLst>
              <a:ext uri="{FF2B5EF4-FFF2-40B4-BE49-F238E27FC236}">
                <a16:creationId xmlns:a16="http://schemas.microsoft.com/office/drawing/2014/main" id="{1E1D6002-CB82-9C96-B798-BB1D5AD5A79B}"/>
              </a:ext>
            </a:extLst>
          </p:cNvPr>
          <p:cNvSpPr txBox="1"/>
          <p:nvPr/>
        </p:nvSpPr>
        <p:spPr>
          <a:xfrm>
            <a:off x="403121" y="226143"/>
            <a:ext cx="4178711"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APPLICATIONS Of RAM</a:t>
            </a:r>
            <a:endParaRPr lang="en-IN" sz="2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47B64A6-F6F7-7624-9150-C0334E397BDC}"/>
              </a:ext>
            </a:extLst>
          </p:cNvPr>
          <p:cNvSpPr txBox="1"/>
          <p:nvPr/>
        </p:nvSpPr>
        <p:spPr>
          <a:xfrm>
            <a:off x="1941869" y="3484598"/>
            <a:ext cx="2644877" cy="307777"/>
          </a:xfrm>
          <a:prstGeom prst="rect">
            <a:avLst/>
          </a:prstGeom>
          <a:noFill/>
        </p:spPr>
        <p:txBody>
          <a:bodyPr wrap="square" rtlCol="0">
            <a:spAutoFit/>
          </a:bodyPr>
          <a:lstStyle/>
          <a:p>
            <a:r>
              <a:rPr lang="en-US" dirty="0"/>
              <a:t>RAM IN MOBILE PHONES</a:t>
            </a:r>
            <a:endParaRPr lang="en-IN" dirty="0"/>
          </a:p>
        </p:txBody>
      </p:sp>
      <p:sp>
        <p:nvSpPr>
          <p:cNvPr id="10" name="TextBox 9">
            <a:extLst>
              <a:ext uri="{FF2B5EF4-FFF2-40B4-BE49-F238E27FC236}">
                <a16:creationId xmlns:a16="http://schemas.microsoft.com/office/drawing/2014/main" id="{B1008137-B9C7-1B38-A28F-3C612B2C331A}"/>
              </a:ext>
            </a:extLst>
          </p:cNvPr>
          <p:cNvSpPr txBox="1"/>
          <p:nvPr/>
        </p:nvSpPr>
        <p:spPr>
          <a:xfrm>
            <a:off x="7919712" y="3427655"/>
            <a:ext cx="2644877" cy="307777"/>
          </a:xfrm>
          <a:prstGeom prst="rect">
            <a:avLst/>
          </a:prstGeom>
          <a:noFill/>
        </p:spPr>
        <p:txBody>
          <a:bodyPr wrap="square" rtlCol="0">
            <a:spAutoFit/>
          </a:bodyPr>
          <a:lstStyle/>
          <a:p>
            <a:r>
              <a:rPr lang="en-US" dirty="0"/>
              <a:t>RAM IN COMPUTERS</a:t>
            </a:r>
            <a:endParaRPr lang="en-IN" dirty="0"/>
          </a:p>
        </p:txBody>
      </p:sp>
      <p:pic>
        <p:nvPicPr>
          <p:cNvPr id="12" name="Picture 11">
            <a:extLst>
              <a:ext uri="{FF2B5EF4-FFF2-40B4-BE49-F238E27FC236}">
                <a16:creationId xmlns:a16="http://schemas.microsoft.com/office/drawing/2014/main" id="{AF8930FD-ECFE-E8E3-533C-83591ADAD251}"/>
              </a:ext>
            </a:extLst>
          </p:cNvPr>
          <p:cNvPicPr>
            <a:picLocks noChangeAspect="1"/>
          </p:cNvPicPr>
          <p:nvPr/>
        </p:nvPicPr>
        <p:blipFill>
          <a:blip r:embed="rId4"/>
          <a:stretch>
            <a:fillRect/>
          </a:stretch>
        </p:blipFill>
        <p:spPr>
          <a:xfrm>
            <a:off x="3735582" y="3735432"/>
            <a:ext cx="5035294" cy="2441911"/>
          </a:xfrm>
          <a:prstGeom prst="rect">
            <a:avLst/>
          </a:prstGeom>
        </p:spPr>
      </p:pic>
      <p:sp>
        <p:nvSpPr>
          <p:cNvPr id="13" name="TextBox 12">
            <a:extLst>
              <a:ext uri="{FF2B5EF4-FFF2-40B4-BE49-F238E27FC236}">
                <a16:creationId xmlns:a16="http://schemas.microsoft.com/office/drawing/2014/main" id="{1F3347FF-8964-7FDB-14C1-C2CA36F5BF89}"/>
              </a:ext>
            </a:extLst>
          </p:cNvPr>
          <p:cNvSpPr txBox="1"/>
          <p:nvPr/>
        </p:nvSpPr>
        <p:spPr>
          <a:xfrm>
            <a:off x="5530473" y="6177343"/>
            <a:ext cx="2389239"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RAM IN SERVER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6640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6CB4433-7D54-FB37-56A2-A2D1E4194F6E}"/>
              </a:ext>
            </a:extLst>
          </p:cNvPr>
          <p:cNvSpPr/>
          <p:nvPr/>
        </p:nvSpPr>
        <p:spPr>
          <a:xfrm>
            <a:off x="5272546" y="81330"/>
            <a:ext cx="1646906" cy="148466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3" name="TextBox 2">
            <a:extLst>
              <a:ext uri="{FF2B5EF4-FFF2-40B4-BE49-F238E27FC236}">
                <a16:creationId xmlns:a16="http://schemas.microsoft.com/office/drawing/2014/main" id="{5C88E9B1-0203-D259-8905-560F50240AD9}"/>
              </a:ext>
            </a:extLst>
          </p:cNvPr>
          <p:cNvSpPr txBox="1"/>
          <p:nvPr/>
        </p:nvSpPr>
        <p:spPr>
          <a:xfrm>
            <a:off x="5316448" y="410826"/>
            <a:ext cx="1646905" cy="738664"/>
          </a:xfrm>
          <a:prstGeom prst="rect">
            <a:avLst/>
          </a:prstGeom>
          <a:noFill/>
        </p:spPr>
        <p:txBody>
          <a:bodyPr wrap="square" rtlCol="0">
            <a:spAutoFit/>
          </a:bodyPr>
          <a:lstStyle/>
          <a:p>
            <a:pPr algn="ctr"/>
            <a:r>
              <a:rPr lang="en-US" sz="1050" b="1" i="0" u="none" strike="noStrike" dirty="0">
                <a:solidFill>
                  <a:srgbClr val="000000"/>
                </a:solidFill>
                <a:effectLst/>
                <a:latin typeface="Times New Roman" panose="02020603050405020304" pitchFamily="18" charset="0"/>
                <a:cs typeface="Times New Roman" panose="02020603050405020304" pitchFamily="18" charset="0"/>
              </a:rPr>
              <a:t>DESIGNING A BYTE-ENABLE MEMORY IN VERILOG AND SYSTEM-VERILOG</a:t>
            </a:r>
            <a:endParaRPr lang="en-IN" sz="1050"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E75C1F3D-99AC-33D5-7E44-369C7E9FA1D9}"/>
              </a:ext>
            </a:extLst>
          </p:cNvPr>
          <p:cNvSpPr/>
          <p:nvPr/>
        </p:nvSpPr>
        <p:spPr>
          <a:xfrm>
            <a:off x="5017730" y="1796993"/>
            <a:ext cx="2156536" cy="539965"/>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4873C35D-AF90-363C-9C34-753AFC42EB68}"/>
              </a:ext>
            </a:extLst>
          </p:cNvPr>
          <p:cNvSpPr txBox="1"/>
          <p:nvPr/>
        </p:nvSpPr>
        <p:spPr>
          <a:xfrm>
            <a:off x="5074058" y="1775078"/>
            <a:ext cx="2043881" cy="646331"/>
          </a:xfrm>
          <a:prstGeom prst="rect">
            <a:avLst/>
          </a:prstGeom>
          <a:noFill/>
        </p:spPr>
        <p:txBody>
          <a:bodyPr wrap="square" rtlCol="0">
            <a:spAutoFit/>
          </a:bodyPr>
          <a:lstStyle/>
          <a:p>
            <a:pPr algn="ctr"/>
            <a:r>
              <a:rPr lang="en-US" dirty="0">
                <a:solidFill>
                  <a:schemeClr val="bg1">
                    <a:lumMod val="95000"/>
                  </a:schemeClr>
                </a:solidFill>
                <a:latin typeface="Times New Roman" panose="02020603050405020304" pitchFamily="18" charset="0"/>
                <a:cs typeface="Times New Roman" panose="02020603050405020304" pitchFamily="18" charset="0"/>
              </a:rPr>
              <a:t> Literature Survey &amp; Abstract</a:t>
            </a:r>
            <a:endParaRPr lang="en-IN"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5F1C8F48-5F21-3D62-9D41-C128683F117A}"/>
              </a:ext>
            </a:extLst>
          </p:cNvPr>
          <p:cNvSpPr txBox="1"/>
          <p:nvPr/>
        </p:nvSpPr>
        <p:spPr>
          <a:xfrm>
            <a:off x="521110" y="580103"/>
            <a:ext cx="2359742"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PROJECT FLOW:</a:t>
            </a:r>
            <a:endParaRPr lang="en-IN" sz="2000" b="1" dirty="0">
              <a:latin typeface="Times New Roman" panose="02020603050405020304" pitchFamily="18" charset="0"/>
              <a:cs typeface="Times New Roman" panose="02020603050405020304" pitchFamily="18" charset="0"/>
            </a:endParaRPr>
          </a:p>
        </p:txBody>
      </p:sp>
      <p:pic>
        <p:nvPicPr>
          <p:cNvPr id="17" name="Picture 6">
            <a:extLst>
              <a:ext uri="{FF2B5EF4-FFF2-40B4-BE49-F238E27FC236}">
                <a16:creationId xmlns:a16="http://schemas.microsoft.com/office/drawing/2014/main" id="{7861738A-50CE-CD54-B740-11B670E28A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79" t="13422" r="8534" b="13391"/>
          <a:stretch/>
        </p:blipFill>
        <p:spPr bwMode="auto">
          <a:xfrm>
            <a:off x="-141986" y="-64154"/>
            <a:ext cx="1042220" cy="58010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EFC1C8AB-EA2F-EF49-BA72-714C96FA1F5E}"/>
              </a:ext>
            </a:extLst>
          </p:cNvPr>
          <p:cNvSpPr/>
          <p:nvPr/>
        </p:nvSpPr>
        <p:spPr>
          <a:xfrm>
            <a:off x="257937" y="3927648"/>
            <a:ext cx="1912370" cy="64892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23" name="TextBox 22">
            <a:extLst>
              <a:ext uri="{FF2B5EF4-FFF2-40B4-BE49-F238E27FC236}">
                <a16:creationId xmlns:a16="http://schemas.microsoft.com/office/drawing/2014/main" id="{30CA230C-1741-72D2-EB17-574177BBFA2A}"/>
              </a:ext>
            </a:extLst>
          </p:cNvPr>
          <p:cNvSpPr txBox="1"/>
          <p:nvPr/>
        </p:nvSpPr>
        <p:spPr>
          <a:xfrm>
            <a:off x="32246" y="3927648"/>
            <a:ext cx="2273710" cy="584775"/>
          </a:xfrm>
          <a:prstGeom prst="rect">
            <a:avLst/>
          </a:prstGeom>
          <a:noFill/>
        </p:spPr>
        <p:txBody>
          <a:bodyPr wrap="square" rtlCol="0">
            <a:spAutoFit/>
          </a:bodyPr>
          <a:lstStyle/>
          <a:p>
            <a:pPr algn="ctr"/>
            <a:r>
              <a:rPr lang="en-IN" sz="1600" dirty="0">
                <a:latin typeface="Times New Roman" panose="02020603050405020304" pitchFamily="18" charset="0"/>
                <a:cs typeface="Times New Roman" panose="02020603050405020304" pitchFamily="18" charset="0"/>
              </a:rPr>
              <a:t>Generic RAM Characteristics</a:t>
            </a:r>
          </a:p>
        </p:txBody>
      </p:sp>
      <p:sp>
        <p:nvSpPr>
          <p:cNvPr id="24" name="Rectangle: Rounded Corners 23">
            <a:extLst>
              <a:ext uri="{FF2B5EF4-FFF2-40B4-BE49-F238E27FC236}">
                <a16:creationId xmlns:a16="http://schemas.microsoft.com/office/drawing/2014/main" id="{C5CE5BBB-E14D-6C0D-12CE-923232B05A29}"/>
              </a:ext>
            </a:extLst>
          </p:cNvPr>
          <p:cNvSpPr/>
          <p:nvPr/>
        </p:nvSpPr>
        <p:spPr>
          <a:xfrm>
            <a:off x="10167389" y="3971820"/>
            <a:ext cx="1912370" cy="64892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25" name="TextBox 24">
            <a:extLst>
              <a:ext uri="{FF2B5EF4-FFF2-40B4-BE49-F238E27FC236}">
                <a16:creationId xmlns:a16="http://schemas.microsoft.com/office/drawing/2014/main" id="{1028DE1C-EC8C-BAC5-0243-FC282A4B5FC6}"/>
              </a:ext>
            </a:extLst>
          </p:cNvPr>
          <p:cNvSpPr txBox="1"/>
          <p:nvPr/>
        </p:nvSpPr>
        <p:spPr>
          <a:xfrm>
            <a:off x="10218856" y="4035974"/>
            <a:ext cx="1912370" cy="584775"/>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Generic 4X4 RAM Characteristics</a:t>
            </a:r>
            <a:endParaRPr lang="en-IN" dirty="0">
              <a:latin typeface="Times New Roman" panose="02020603050405020304" pitchFamily="18" charset="0"/>
              <a:cs typeface="Times New Roman" panose="02020603050405020304" pitchFamily="18" charset="0"/>
            </a:endParaRPr>
          </a:p>
        </p:txBody>
      </p:sp>
      <p:sp>
        <p:nvSpPr>
          <p:cNvPr id="26" name="Flowchart: Decision 25">
            <a:extLst>
              <a:ext uri="{FF2B5EF4-FFF2-40B4-BE49-F238E27FC236}">
                <a16:creationId xmlns:a16="http://schemas.microsoft.com/office/drawing/2014/main" id="{9F7752A2-4562-780B-0C89-F8A39BD8E478}"/>
              </a:ext>
            </a:extLst>
          </p:cNvPr>
          <p:cNvSpPr/>
          <p:nvPr/>
        </p:nvSpPr>
        <p:spPr>
          <a:xfrm>
            <a:off x="3829461" y="3241902"/>
            <a:ext cx="1158987" cy="1132131"/>
          </a:xfrm>
          <a:prstGeom prst="flowChartDecisio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27" name="Flowchart: Decision 26">
            <a:extLst>
              <a:ext uri="{FF2B5EF4-FFF2-40B4-BE49-F238E27FC236}">
                <a16:creationId xmlns:a16="http://schemas.microsoft.com/office/drawing/2014/main" id="{0B7AF40B-B97B-3344-786C-1C5C7DEE65D4}"/>
              </a:ext>
            </a:extLst>
          </p:cNvPr>
          <p:cNvSpPr/>
          <p:nvPr/>
        </p:nvSpPr>
        <p:spPr>
          <a:xfrm>
            <a:off x="7165032" y="3110363"/>
            <a:ext cx="1198307" cy="1181618"/>
          </a:xfrm>
          <a:prstGeom prst="flowChartDecisio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37" name="TextBox 36">
            <a:extLst>
              <a:ext uri="{FF2B5EF4-FFF2-40B4-BE49-F238E27FC236}">
                <a16:creationId xmlns:a16="http://schemas.microsoft.com/office/drawing/2014/main" id="{89301CCC-634F-32C2-03FD-19B9D369C037}"/>
              </a:ext>
            </a:extLst>
          </p:cNvPr>
          <p:cNvSpPr txBox="1"/>
          <p:nvPr/>
        </p:nvSpPr>
        <p:spPr>
          <a:xfrm>
            <a:off x="7206712" y="3506931"/>
            <a:ext cx="1085246" cy="615553"/>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 4x4 RAM</a:t>
            </a:r>
          </a:p>
          <a:p>
            <a:endParaRPr lang="en-IN" dirty="0"/>
          </a:p>
        </p:txBody>
      </p:sp>
      <p:sp>
        <p:nvSpPr>
          <p:cNvPr id="38" name="TextBox 37">
            <a:extLst>
              <a:ext uri="{FF2B5EF4-FFF2-40B4-BE49-F238E27FC236}">
                <a16:creationId xmlns:a16="http://schemas.microsoft.com/office/drawing/2014/main" id="{5271E35D-DB01-D707-933D-0900F5528296}"/>
              </a:ext>
            </a:extLst>
          </p:cNvPr>
          <p:cNvSpPr txBox="1"/>
          <p:nvPr/>
        </p:nvSpPr>
        <p:spPr>
          <a:xfrm>
            <a:off x="4083156" y="3604483"/>
            <a:ext cx="1698520" cy="615553"/>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 RAM</a:t>
            </a:r>
          </a:p>
          <a:p>
            <a:endParaRPr lang="en-IN" dirty="0"/>
          </a:p>
        </p:txBody>
      </p:sp>
      <p:sp>
        <p:nvSpPr>
          <p:cNvPr id="39" name="Rectangle 38">
            <a:extLst>
              <a:ext uri="{FF2B5EF4-FFF2-40B4-BE49-F238E27FC236}">
                <a16:creationId xmlns:a16="http://schemas.microsoft.com/office/drawing/2014/main" id="{02801F24-40BE-0292-8381-38935D29B8CF}"/>
              </a:ext>
            </a:extLst>
          </p:cNvPr>
          <p:cNvSpPr/>
          <p:nvPr/>
        </p:nvSpPr>
        <p:spPr>
          <a:xfrm>
            <a:off x="4725626" y="4931176"/>
            <a:ext cx="2740744" cy="53996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a:p>
        </p:txBody>
      </p:sp>
      <p:sp>
        <p:nvSpPr>
          <p:cNvPr id="40" name="TextBox 39">
            <a:extLst>
              <a:ext uri="{FF2B5EF4-FFF2-40B4-BE49-F238E27FC236}">
                <a16:creationId xmlns:a16="http://schemas.microsoft.com/office/drawing/2014/main" id="{FC2BB0F1-F8F8-A2B8-E77C-CC54A45CA1DF}"/>
              </a:ext>
            </a:extLst>
          </p:cNvPr>
          <p:cNvSpPr txBox="1"/>
          <p:nvPr/>
        </p:nvSpPr>
        <p:spPr>
          <a:xfrm>
            <a:off x="4527853" y="4887960"/>
            <a:ext cx="3129720" cy="646331"/>
          </a:xfrm>
          <a:prstGeom prst="rect">
            <a:avLst/>
          </a:prstGeom>
          <a:noFill/>
        </p:spPr>
        <p:txBody>
          <a:bodyPr wrap="square" rtlCol="0">
            <a:spAutoFit/>
          </a:bodyPr>
          <a:lstStyle/>
          <a:p>
            <a:pPr algn="ctr"/>
            <a:r>
              <a:rPr lang="en-IN" dirty="0">
                <a:solidFill>
                  <a:schemeClr val="bg1">
                    <a:lumMod val="95000"/>
                  </a:schemeClr>
                </a:solidFill>
                <a:latin typeface="Times New Roman" panose="02020603050405020304" pitchFamily="18" charset="0"/>
                <a:cs typeface="Times New Roman" panose="02020603050405020304" pitchFamily="18" charset="0"/>
              </a:rPr>
              <a:t>Verilog </a:t>
            </a:r>
          </a:p>
          <a:p>
            <a:pPr algn="ctr"/>
            <a:r>
              <a:rPr lang="en-IN" dirty="0">
                <a:solidFill>
                  <a:schemeClr val="bg1">
                    <a:lumMod val="95000"/>
                  </a:schemeClr>
                </a:solidFill>
                <a:latin typeface="Times New Roman" panose="02020603050405020304" pitchFamily="18" charset="0"/>
                <a:cs typeface="Times New Roman" panose="02020603050405020304" pitchFamily="18" charset="0"/>
              </a:rPr>
              <a:t>Implementation Differences</a:t>
            </a:r>
          </a:p>
        </p:txBody>
      </p:sp>
      <p:cxnSp>
        <p:nvCxnSpPr>
          <p:cNvPr id="95" name="Connector: Elbow 94">
            <a:extLst>
              <a:ext uri="{FF2B5EF4-FFF2-40B4-BE49-F238E27FC236}">
                <a16:creationId xmlns:a16="http://schemas.microsoft.com/office/drawing/2014/main" id="{F13F424F-019D-CF8D-BC07-23C8AEF6855F}"/>
              </a:ext>
            </a:extLst>
          </p:cNvPr>
          <p:cNvCxnSpPr>
            <a:cxnSpLocks/>
            <a:stCxn id="26" idx="1"/>
            <a:endCxn id="22" idx="0"/>
          </p:cNvCxnSpPr>
          <p:nvPr/>
        </p:nvCxnSpPr>
        <p:spPr>
          <a:xfrm rot="10800000" flipV="1">
            <a:off x="1214123" y="3807968"/>
            <a:ext cx="2615339" cy="119680"/>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Connector: Elbow 99">
            <a:extLst>
              <a:ext uri="{FF2B5EF4-FFF2-40B4-BE49-F238E27FC236}">
                <a16:creationId xmlns:a16="http://schemas.microsoft.com/office/drawing/2014/main" id="{9CBBC399-31A9-B49E-F271-A1AA77B9E81C}"/>
              </a:ext>
            </a:extLst>
          </p:cNvPr>
          <p:cNvCxnSpPr>
            <a:stCxn id="27" idx="3"/>
            <a:endCxn id="24" idx="0"/>
          </p:cNvCxnSpPr>
          <p:nvPr/>
        </p:nvCxnSpPr>
        <p:spPr>
          <a:xfrm>
            <a:off x="8363339" y="3701172"/>
            <a:ext cx="2760235" cy="270648"/>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5" name="Connector: Elbow 104">
            <a:extLst>
              <a:ext uri="{FF2B5EF4-FFF2-40B4-BE49-F238E27FC236}">
                <a16:creationId xmlns:a16="http://schemas.microsoft.com/office/drawing/2014/main" id="{0E79D068-0257-6A38-B2BE-1881E8F28BC4}"/>
              </a:ext>
            </a:extLst>
          </p:cNvPr>
          <p:cNvCxnSpPr>
            <a:cxnSpLocks/>
            <a:stCxn id="25" idx="2"/>
          </p:cNvCxnSpPr>
          <p:nvPr/>
        </p:nvCxnSpPr>
        <p:spPr>
          <a:xfrm rot="5400000">
            <a:off x="8981854" y="3012336"/>
            <a:ext cx="584775" cy="3801600"/>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8" name="Rectangle: Rounded Corners 107">
            <a:extLst>
              <a:ext uri="{FF2B5EF4-FFF2-40B4-BE49-F238E27FC236}">
                <a16:creationId xmlns:a16="http://schemas.microsoft.com/office/drawing/2014/main" id="{3817F45E-012C-FEF7-C80A-3CCF62CD18E9}"/>
              </a:ext>
            </a:extLst>
          </p:cNvPr>
          <p:cNvSpPr/>
          <p:nvPr/>
        </p:nvSpPr>
        <p:spPr>
          <a:xfrm>
            <a:off x="5039393" y="6097789"/>
            <a:ext cx="2121503" cy="6463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09" name="TextBox 108">
            <a:extLst>
              <a:ext uri="{FF2B5EF4-FFF2-40B4-BE49-F238E27FC236}">
                <a16:creationId xmlns:a16="http://schemas.microsoft.com/office/drawing/2014/main" id="{93855811-0C58-DEAB-230E-D532F7CCD24B}"/>
              </a:ext>
            </a:extLst>
          </p:cNvPr>
          <p:cNvSpPr txBox="1"/>
          <p:nvPr/>
        </p:nvSpPr>
        <p:spPr>
          <a:xfrm>
            <a:off x="5268031" y="6247118"/>
            <a:ext cx="1582600" cy="400110"/>
          </a:xfrm>
          <a:prstGeom prst="rect">
            <a:avLst/>
          </a:prstGeom>
          <a:noFill/>
        </p:spPr>
        <p:txBody>
          <a:bodyPr wrap="square" rtlCol="0">
            <a:spAutoFit/>
          </a:bodyPr>
          <a:lstStyle/>
          <a:p>
            <a:pPr algn="ctr"/>
            <a:r>
              <a:rPr lang="en-US" sz="2000" dirty="0">
                <a:solidFill>
                  <a:schemeClr val="bg1">
                    <a:lumMod val="95000"/>
                  </a:schemeClr>
                </a:solidFill>
                <a:latin typeface="Times New Roman" panose="02020603050405020304" pitchFamily="18" charset="0"/>
                <a:cs typeface="Times New Roman" panose="02020603050405020304" pitchFamily="18" charset="0"/>
              </a:rPr>
              <a:t>Results</a:t>
            </a:r>
            <a:endParaRPr lang="en-IN" sz="2000" dirty="0">
              <a:latin typeface="Times New Roman" panose="02020603050405020304" pitchFamily="18" charset="0"/>
              <a:cs typeface="Times New Roman" panose="02020603050405020304" pitchFamily="18" charset="0"/>
            </a:endParaRPr>
          </a:p>
        </p:txBody>
      </p:sp>
      <p:sp>
        <p:nvSpPr>
          <p:cNvPr id="121" name="Rectangle: Rounded Corners 120">
            <a:extLst>
              <a:ext uri="{FF2B5EF4-FFF2-40B4-BE49-F238E27FC236}">
                <a16:creationId xmlns:a16="http://schemas.microsoft.com/office/drawing/2014/main" id="{E227A998-C2F5-832D-CF53-AB51E57EAD50}"/>
              </a:ext>
            </a:extLst>
          </p:cNvPr>
          <p:cNvSpPr/>
          <p:nvPr/>
        </p:nvSpPr>
        <p:spPr>
          <a:xfrm>
            <a:off x="5701573" y="2808942"/>
            <a:ext cx="806245" cy="47611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22" name="TextBox 121">
            <a:extLst>
              <a:ext uri="{FF2B5EF4-FFF2-40B4-BE49-F238E27FC236}">
                <a16:creationId xmlns:a16="http://schemas.microsoft.com/office/drawing/2014/main" id="{5852E581-44AE-C29C-702B-644B1F910FB0}"/>
              </a:ext>
            </a:extLst>
          </p:cNvPr>
          <p:cNvSpPr txBox="1"/>
          <p:nvPr/>
        </p:nvSpPr>
        <p:spPr>
          <a:xfrm>
            <a:off x="5701573" y="2852201"/>
            <a:ext cx="960255"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Verilog</a:t>
            </a:r>
            <a:endParaRPr lang="en-IN" dirty="0">
              <a:solidFill>
                <a:schemeClr val="bg1"/>
              </a:solidFill>
              <a:latin typeface="Times New Roman" panose="02020603050405020304" pitchFamily="18" charset="0"/>
              <a:cs typeface="Times New Roman" panose="02020603050405020304" pitchFamily="18" charset="0"/>
            </a:endParaRPr>
          </a:p>
        </p:txBody>
      </p:sp>
      <p:cxnSp>
        <p:nvCxnSpPr>
          <p:cNvPr id="124" name="Straight Arrow Connector 123">
            <a:extLst>
              <a:ext uri="{FF2B5EF4-FFF2-40B4-BE49-F238E27FC236}">
                <a16:creationId xmlns:a16="http://schemas.microsoft.com/office/drawing/2014/main" id="{53DB5908-1BBD-A29D-E158-EA78DD2AF3DA}"/>
              </a:ext>
            </a:extLst>
          </p:cNvPr>
          <p:cNvCxnSpPr>
            <a:cxnSpLocks/>
            <a:stCxn id="2" idx="4"/>
            <a:endCxn id="9" idx="0"/>
          </p:cNvCxnSpPr>
          <p:nvPr/>
        </p:nvCxnSpPr>
        <p:spPr>
          <a:xfrm>
            <a:off x="6095999" y="1565999"/>
            <a:ext cx="0" cy="2090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7" name="Straight Arrow Connector 126">
            <a:extLst>
              <a:ext uri="{FF2B5EF4-FFF2-40B4-BE49-F238E27FC236}">
                <a16:creationId xmlns:a16="http://schemas.microsoft.com/office/drawing/2014/main" id="{FFA1E7B5-FEF7-E5F8-826D-9BCBE11D3D0F}"/>
              </a:ext>
            </a:extLst>
          </p:cNvPr>
          <p:cNvCxnSpPr>
            <a:cxnSpLocks/>
          </p:cNvCxnSpPr>
          <p:nvPr/>
        </p:nvCxnSpPr>
        <p:spPr>
          <a:xfrm>
            <a:off x="6095998" y="2359854"/>
            <a:ext cx="8697" cy="46955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4" name="Connector: Elbow 133">
            <a:extLst>
              <a:ext uri="{FF2B5EF4-FFF2-40B4-BE49-F238E27FC236}">
                <a16:creationId xmlns:a16="http://schemas.microsoft.com/office/drawing/2014/main" id="{5135D54F-7C36-85A8-5F1F-F2C310E23D2D}"/>
              </a:ext>
            </a:extLst>
          </p:cNvPr>
          <p:cNvCxnSpPr>
            <a:cxnSpLocks/>
            <a:endCxn id="27" idx="0"/>
          </p:cNvCxnSpPr>
          <p:nvPr/>
        </p:nvCxnSpPr>
        <p:spPr>
          <a:xfrm>
            <a:off x="6592998" y="3038440"/>
            <a:ext cx="1171188" cy="71923"/>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0" name="Connector: Elbow 139">
            <a:extLst>
              <a:ext uri="{FF2B5EF4-FFF2-40B4-BE49-F238E27FC236}">
                <a16:creationId xmlns:a16="http://schemas.microsoft.com/office/drawing/2014/main" id="{36190945-EBF9-774D-385D-61B7C46F2670}"/>
              </a:ext>
            </a:extLst>
          </p:cNvPr>
          <p:cNvCxnSpPr>
            <a:cxnSpLocks/>
            <a:stCxn id="122" idx="1"/>
            <a:endCxn id="26" idx="0"/>
          </p:cNvCxnSpPr>
          <p:nvPr/>
        </p:nvCxnSpPr>
        <p:spPr>
          <a:xfrm rot="10800000" flipV="1">
            <a:off x="4408955" y="3036866"/>
            <a:ext cx="1292618" cy="205035"/>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6" name="Connector: Elbow 145">
            <a:extLst>
              <a:ext uri="{FF2B5EF4-FFF2-40B4-BE49-F238E27FC236}">
                <a16:creationId xmlns:a16="http://schemas.microsoft.com/office/drawing/2014/main" id="{F2F9570B-1ADD-FB1E-4444-444BF9FA2F8C}"/>
              </a:ext>
            </a:extLst>
          </p:cNvPr>
          <p:cNvCxnSpPr>
            <a:cxnSpLocks/>
            <a:stCxn id="23" idx="2"/>
          </p:cNvCxnSpPr>
          <p:nvPr/>
        </p:nvCxnSpPr>
        <p:spPr>
          <a:xfrm rot="16200000" flipH="1">
            <a:off x="2598592" y="3082931"/>
            <a:ext cx="697542" cy="3556525"/>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Rectangle: Rounded Corners 4">
            <a:extLst>
              <a:ext uri="{FF2B5EF4-FFF2-40B4-BE49-F238E27FC236}">
                <a16:creationId xmlns:a16="http://schemas.microsoft.com/office/drawing/2014/main" id="{E7503C5A-44A2-C843-690B-BB6CDFC1B40F}"/>
              </a:ext>
            </a:extLst>
          </p:cNvPr>
          <p:cNvSpPr/>
          <p:nvPr/>
        </p:nvSpPr>
        <p:spPr>
          <a:xfrm>
            <a:off x="2466960" y="3982644"/>
            <a:ext cx="1469101" cy="615553"/>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latin typeface="Times New Roman" panose="02020603050405020304" pitchFamily="18" charset="0"/>
                <a:cs typeface="Times New Roman" panose="02020603050405020304" pitchFamily="18" charset="0"/>
              </a:rPr>
              <a:t>SRAM</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BCB6762E-BCFE-ADB1-2A0F-82237F05E5B7}"/>
              </a:ext>
            </a:extLst>
          </p:cNvPr>
          <p:cNvSpPr/>
          <p:nvPr/>
        </p:nvSpPr>
        <p:spPr>
          <a:xfrm>
            <a:off x="8278159" y="4035974"/>
            <a:ext cx="1469101" cy="648929"/>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DRAM</a:t>
            </a:r>
            <a:endParaRPr lang="en-IN" dirty="0">
              <a:solidFill>
                <a:schemeClr val="tx1">
                  <a:lumMod val="95000"/>
                  <a:lumOff val="5000"/>
                </a:schemeClr>
              </a:solidFill>
            </a:endParaRPr>
          </a:p>
        </p:txBody>
      </p:sp>
      <p:cxnSp>
        <p:nvCxnSpPr>
          <p:cNvPr id="29" name="Straight Connector 28">
            <a:extLst>
              <a:ext uri="{FF2B5EF4-FFF2-40B4-BE49-F238E27FC236}">
                <a16:creationId xmlns:a16="http://schemas.microsoft.com/office/drawing/2014/main" id="{95AAA5AD-ED91-D153-BFC1-FFEB0F58FDDD}"/>
              </a:ext>
            </a:extLst>
          </p:cNvPr>
          <p:cNvCxnSpPr>
            <a:cxnSpLocks/>
            <a:stCxn id="14" idx="2"/>
          </p:cNvCxnSpPr>
          <p:nvPr/>
        </p:nvCxnSpPr>
        <p:spPr>
          <a:xfrm>
            <a:off x="9012710" y="4684903"/>
            <a:ext cx="23577" cy="539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22760A1-60F4-BFA2-FE87-BF92ABD1EE63}"/>
              </a:ext>
            </a:extLst>
          </p:cNvPr>
          <p:cNvCxnSpPr>
            <a:stCxn id="5" idx="2"/>
          </p:cNvCxnSpPr>
          <p:nvPr/>
        </p:nvCxnSpPr>
        <p:spPr>
          <a:xfrm flipH="1">
            <a:off x="3185652" y="4598197"/>
            <a:ext cx="15859" cy="626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8D49681-E940-3A4C-CD8D-0C03B114F14C}"/>
              </a:ext>
            </a:extLst>
          </p:cNvPr>
          <p:cNvCxnSpPr>
            <a:cxnSpLocks/>
            <a:endCxn id="14" idx="0"/>
          </p:cNvCxnSpPr>
          <p:nvPr/>
        </p:nvCxnSpPr>
        <p:spPr>
          <a:xfrm>
            <a:off x="9012710" y="3799404"/>
            <a:ext cx="0" cy="2365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D4580E2-7160-1445-62FF-AE95CC625BF9}"/>
              </a:ext>
            </a:extLst>
          </p:cNvPr>
          <p:cNvCxnSpPr>
            <a:cxnSpLocks/>
            <a:stCxn id="5" idx="0"/>
          </p:cNvCxnSpPr>
          <p:nvPr/>
        </p:nvCxnSpPr>
        <p:spPr>
          <a:xfrm flipH="1" flipV="1">
            <a:off x="3201510" y="3807967"/>
            <a:ext cx="1" cy="174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6257B2C-1C56-074E-A4B7-84864C0DAEE6}"/>
              </a:ext>
            </a:extLst>
          </p:cNvPr>
          <p:cNvCxnSpPr>
            <a:cxnSpLocks/>
            <a:stCxn id="40" idx="2"/>
            <a:endCxn id="108" idx="0"/>
          </p:cNvCxnSpPr>
          <p:nvPr/>
        </p:nvCxnSpPr>
        <p:spPr>
          <a:xfrm>
            <a:off x="6092713" y="5534291"/>
            <a:ext cx="7432" cy="56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7BB99630-65C8-433E-4599-CA97DE45E6F7}"/>
              </a:ext>
            </a:extLst>
          </p:cNvPr>
          <p:cNvSpPr/>
          <p:nvPr/>
        </p:nvSpPr>
        <p:spPr>
          <a:xfrm>
            <a:off x="5267192" y="3561566"/>
            <a:ext cx="1656805" cy="71224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b="1" dirty="0">
                <a:solidFill>
                  <a:schemeClr val="tx2">
                    <a:lumMod val="10000"/>
                  </a:schemeClr>
                </a:solidFill>
                <a:latin typeface="Times New Roman" panose="02020603050405020304" pitchFamily="18" charset="0"/>
                <a:cs typeface="Times New Roman" panose="02020603050405020304" pitchFamily="18" charset="0"/>
              </a:rPr>
              <a:t>Single Port RAM</a:t>
            </a:r>
            <a:endParaRPr lang="en-IN" sz="1600" b="1" dirty="0">
              <a:solidFill>
                <a:schemeClr val="tx2">
                  <a:lumMod val="10000"/>
                </a:schemeClr>
              </a:solidFill>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D9141ED4-ABB1-EA82-4FAA-A549599E2087}"/>
              </a:ext>
            </a:extLst>
          </p:cNvPr>
          <p:cNvCxnSpPr>
            <a:cxnSpLocks/>
            <a:stCxn id="121" idx="2"/>
            <a:endCxn id="4" idx="0"/>
          </p:cNvCxnSpPr>
          <p:nvPr/>
        </p:nvCxnSpPr>
        <p:spPr>
          <a:xfrm flipH="1">
            <a:off x="6095595" y="3285052"/>
            <a:ext cx="9101" cy="276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D5420C8-E664-41A4-B7E1-9A7CCE7058ED}"/>
              </a:ext>
            </a:extLst>
          </p:cNvPr>
          <p:cNvCxnSpPr>
            <a:cxnSpLocks/>
            <a:stCxn id="4" idx="2"/>
            <a:endCxn id="40" idx="0"/>
          </p:cNvCxnSpPr>
          <p:nvPr/>
        </p:nvCxnSpPr>
        <p:spPr>
          <a:xfrm flipH="1">
            <a:off x="6092713" y="4273811"/>
            <a:ext cx="2882" cy="614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328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97A1F0-5980-F2E7-2064-F6E51C9B379B}"/>
              </a:ext>
            </a:extLst>
          </p:cNvPr>
          <p:cNvSpPr>
            <a:spLocks noGrp="1"/>
          </p:cNvSpPr>
          <p:nvPr>
            <p:ph idx="1"/>
          </p:nvPr>
        </p:nvSpPr>
        <p:spPr>
          <a:xfrm>
            <a:off x="292184" y="607593"/>
            <a:ext cx="10515600" cy="6452754"/>
          </a:xfrm>
        </p:spPr>
        <p:txBody>
          <a:bodyPr>
            <a:normAutofit/>
          </a:bodyPr>
          <a:lstStyle/>
          <a:p>
            <a:pPr marL="0" indent="0">
              <a:buNone/>
            </a:pPr>
            <a:r>
              <a:rPr lang="en-IN" sz="1600" b="1" dirty="0">
                <a:latin typeface="Times New Roman" panose="02020603050405020304" pitchFamily="18" charset="0"/>
                <a:cs typeface="Times New Roman" panose="02020603050405020304" pitchFamily="18" charset="0"/>
              </a:rPr>
              <a:t>DESIGN SYSTEM:</a:t>
            </a:r>
          </a:p>
          <a:p>
            <a:pPr marL="0" indent="0">
              <a:buNone/>
            </a:pPr>
            <a:r>
              <a:rPr lang="en-IN" sz="2000" b="1" dirty="0">
                <a:latin typeface="Times New Roman" panose="02020603050405020304" pitchFamily="18" charset="0"/>
                <a:cs typeface="Times New Roman" panose="02020603050405020304" pitchFamily="18" charset="0"/>
              </a:rPr>
              <a:t>                                                                                 RAM</a:t>
            </a:r>
          </a:p>
          <a:p>
            <a:pPr marL="0" indent="0">
              <a:buNone/>
            </a:pPr>
            <a:r>
              <a:rPr lang="en-US" sz="1600" dirty="0">
                <a:latin typeface="Times New Roman" panose="02020603050405020304" pitchFamily="18" charset="0"/>
                <a:cs typeface="Times New Roman" panose="02020603050405020304" pitchFamily="18" charset="0"/>
              </a:rPr>
              <a:t>RAM (Random Access Memory) is a type of computer memory that is used to store data that is actively being used or processed by the CPU. It is a volatile memory, meaning it loses its contents when the power is turned off, making it temporary storage. RAM plays a critical role in the performance of a computer or any digital system by providing quick access to data and instructions needed by the CPU.</a:t>
            </a:r>
            <a:endParaRPr lang="en-IN" sz="1600" dirty="0">
              <a:latin typeface="Times New Roman" panose="02020603050405020304" pitchFamily="18" charset="0"/>
              <a:cs typeface="Times New Roman" panose="02020603050405020304" pitchFamily="18" charset="0"/>
            </a:endParaRPr>
          </a:p>
          <a:p>
            <a:pPr marL="0" indent="0">
              <a:buNone/>
            </a:pPr>
            <a:br>
              <a:rPr lang="en-IN" sz="2000" dirty="0"/>
            </a:br>
            <a:endParaRPr lang="en-IN" sz="2000" dirty="0"/>
          </a:p>
        </p:txBody>
      </p:sp>
      <p:pic>
        <p:nvPicPr>
          <p:cNvPr id="2" name="Picture 1">
            <a:extLst>
              <a:ext uri="{FF2B5EF4-FFF2-40B4-BE49-F238E27FC236}">
                <a16:creationId xmlns:a16="http://schemas.microsoft.com/office/drawing/2014/main" id="{D42295A7-55F7-AB88-6B6B-F0F7B9E295BD}"/>
              </a:ext>
            </a:extLst>
          </p:cNvPr>
          <p:cNvPicPr>
            <a:picLocks noChangeAspect="1"/>
          </p:cNvPicPr>
          <p:nvPr/>
        </p:nvPicPr>
        <p:blipFill>
          <a:blip r:embed="rId2"/>
          <a:stretch>
            <a:fillRect/>
          </a:stretch>
        </p:blipFill>
        <p:spPr>
          <a:xfrm>
            <a:off x="657331" y="2473974"/>
            <a:ext cx="5372860" cy="3236585"/>
          </a:xfrm>
          <a:prstGeom prst="rect">
            <a:avLst/>
          </a:prstGeom>
          <a:ln>
            <a:noFill/>
          </a:ln>
          <a:effectLst>
            <a:softEdge rad="112500"/>
          </a:effectLst>
        </p:spPr>
      </p:pic>
      <p:sp>
        <p:nvSpPr>
          <p:cNvPr id="4" name="TextBox 3">
            <a:extLst>
              <a:ext uri="{FF2B5EF4-FFF2-40B4-BE49-F238E27FC236}">
                <a16:creationId xmlns:a16="http://schemas.microsoft.com/office/drawing/2014/main" id="{7BDBB66F-9580-9805-C712-5566C45C95FD}"/>
              </a:ext>
            </a:extLst>
          </p:cNvPr>
          <p:cNvSpPr txBox="1"/>
          <p:nvPr/>
        </p:nvSpPr>
        <p:spPr>
          <a:xfrm>
            <a:off x="2363874" y="5881075"/>
            <a:ext cx="244856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Block diagram of RAM</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D985CA9F-E2A6-7822-8469-924E7D555EF4}"/>
              </a:ext>
            </a:extLst>
          </p:cNvPr>
          <p:cNvPicPr>
            <a:picLocks noChangeAspect="1"/>
          </p:cNvPicPr>
          <p:nvPr/>
        </p:nvPicPr>
        <p:blipFill>
          <a:blip r:embed="rId3"/>
          <a:stretch>
            <a:fillRect/>
          </a:stretch>
        </p:blipFill>
        <p:spPr>
          <a:xfrm>
            <a:off x="6246609" y="2118791"/>
            <a:ext cx="5241242" cy="3946950"/>
          </a:xfrm>
          <a:prstGeom prst="rect">
            <a:avLst/>
          </a:prstGeom>
          <a:ln>
            <a:noFill/>
          </a:ln>
          <a:effectLst>
            <a:softEdge rad="112500"/>
          </a:effectLst>
        </p:spPr>
      </p:pic>
      <p:sp>
        <p:nvSpPr>
          <p:cNvPr id="6" name="TextBox 5">
            <a:extLst>
              <a:ext uri="{FF2B5EF4-FFF2-40B4-BE49-F238E27FC236}">
                <a16:creationId xmlns:a16="http://schemas.microsoft.com/office/drawing/2014/main" id="{EA16F0FD-4546-E3E1-0695-CC118AB9466C}"/>
              </a:ext>
            </a:extLst>
          </p:cNvPr>
          <p:cNvSpPr txBox="1"/>
          <p:nvPr/>
        </p:nvSpPr>
        <p:spPr>
          <a:xfrm>
            <a:off x="8184997" y="5881075"/>
            <a:ext cx="26666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Logical diagram of RAM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9500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0035-60F8-A5B5-B088-20344ED7D3E6}"/>
              </a:ext>
            </a:extLst>
          </p:cNvPr>
          <p:cNvSpPr>
            <a:spLocks noGrp="1"/>
          </p:cNvSpPr>
          <p:nvPr>
            <p:ph type="title"/>
          </p:nvPr>
        </p:nvSpPr>
        <p:spPr>
          <a:xfrm>
            <a:off x="550718" y="711257"/>
            <a:ext cx="10915706" cy="455757"/>
          </a:xfrm>
        </p:spPr>
        <p:txBody>
          <a:bodyPr>
            <a:normAutofit fontScale="90000"/>
          </a:bodyPr>
          <a:lstStyle/>
          <a:p>
            <a:r>
              <a:rPr lang="en-US" sz="2400" dirty="0">
                <a:latin typeface="Times New Roman" panose="02020603050405020304" pitchFamily="18" charset="0"/>
                <a:cs typeface="Times New Roman" panose="02020603050405020304" pitchFamily="18" charset="0"/>
              </a:rPr>
              <a:t>Verilog code for RAM:</a:t>
            </a:r>
            <a:endParaRPr lang="en-IN" sz="24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6BFA53B-D570-5363-20A8-38D288B09F6A}"/>
              </a:ext>
            </a:extLst>
          </p:cNvPr>
          <p:cNvPicPr>
            <a:picLocks noGrp="1" noChangeAspect="1"/>
          </p:cNvPicPr>
          <p:nvPr>
            <p:ph idx="1"/>
          </p:nvPr>
        </p:nvPicPr>
        <p:blipFill>
          <a:blip r:embed="rId2"/>
          <a:stretch>
            <a:fillRect/>
          </a:stretch>
        </p:blipFill>
        <p:spPr>
          <a:xfrm>
            <a:off x="6300358" y="1167014"/>
            <a:ext cx="4933361" cy="548484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4B3A589-F8E2-FD50-EE55-823AB4A97C14}"/>
              </a:ext>
            </a:extLst>
          </p:cNvPr>
          <p:cNvPicPr>
            <a:picLocks noChangeAspect="1"/>
          </p:cNvPicPr>
          <p:nvPr/>
        </p:nvPicPr>
        <p:blipFill>
          <a:blip r:embed="rId3"/>
          <a:stretch>
            <a:fillRect/>
          </a:stretch>
        </p:blipFill>
        <p:spPr>
          <a:xfrm>
            <a:off x="392144" y="1383324"/>
            <a:ext cx="5616427" cy="36350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26107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56E53-F1A7-CEA8-D6A9-3DADA04BE0D6}"/>
              </a:ext>
            </a:extLst>
          </p:cNvPr>
          <p:cNvSpPr>
            <a:spLocks noGrp="1"/>
          </p:cNvSpPr>
          <p:nvPr>
            <p:ph type="title"/>
          </p:nvPr>
        </p:nvSpPr>
        <p:spPr>
          <a:xfrm>
            <a:off x="599768" y="645243"/>
            <a:ext cx="1501879" cy="454964"/>
          </a:xfrm>
        </p:spPr>
        <p:txBody>
          <a:bodyPr>
            <a:noAutofit/>
          </a:bodyPr>
          <a:lstStyle/>
          <a:p>
            <a:r>
              <a:rPr lang="en-US" sz="1800" b="1" dirty="0">
                <a:latin typeface="Times New Roman" panose="02020603050405020304" pitchFamily="18" charset="0"/>
                <a:cs typeface="Times New Roman" panose="02020603050405020304" pitchFamily="18" charset="0"/>
              </a:rPr>
              <a:t>RESULTS:</a:t>
            </a:r>
            <a:endParaRPr lang="en-IN" sz="1800" b="1"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62928FE9-90AA-78CE-D960-7F6F448DC034}"/>
              </a:ext>
            </a:extLst>
          </p:cNvPr>
          <p:cNvPicPr>
            <a:picLocks noGrp="1" noChangeAspect="1"/>
          </p:cNvPicPr>
          <p:nvPr>
            <p:ph idx="1"/>
          </p:nvPr>
        </p:nvPicPr>
        <p:blipFill rotWithShape="1">
          <a:blip r:embed="rId2"/>
          <a:srcRect b="24881"/>
          <a:stretch/>
        </p:blipFill>
        <p:spPr>
          <a:xfrm>
            <a:off x="957345" y="1100207"/>
            <a:ext cx="10277309" cy="2226336"/>
          </a:xfrm>
        </p:spPr>
      </p:pic>
      <p:pic>
        <p:nvPicPr>
          <p:cNvPr id="4" name="Picture 3">
            <a:extLst>
              <a:ext uri="{FF2B5EF4-FFF2-40B4-BE49-F238E27FC236}">
                <a16:creationId xmlns:a16="http://schemas.microsoft.com/office/drawing/2014/main" id="{ED79EE24-C033-E3E4-260F-10FF9E06F1A8}"/>
              </a:ext>
            </a:extLst>
          </p:cNvPr>
          <p:cNvPicPr>
            <a:picLocks noChangeAspect="1"/>
          </p:cNvPicPr>
          <p:nvPr/>
        </p:nvPicPr>
        <p:blipFill rotWithShape="1">
          <a:blip r:embed="rId3"/>
          <a:srcRect b="12310"/>
          <a:stretch/>
        </p:blipFill>
        <p:spPr>
          <a:xfrm>
            <a:off x="2101647" y="3886200"/>
            <a:ext cx="7696867" cy="3109452"/>
          </a:xfrm>
          <a:prstGeom prst="rect">
            <a:avLst/>
          </a:prstGeom>
        </p:spPr>
      </p:pic>
      <p:sp>
        <p:nvSpPr>
          <p:cNvPr id="6" name="TextBox 5">
            <a:extLst>
              <a:ext uri="{FF2B5EF4-FFF2-40B4-BE49-F238E27FC236}">
                <a16:creationId xmlns:a16="http://schemas.microsoft.com/office/drawing/2014/main" id="{BB606CAE-1D0F-AE81-175F-88C8FF5E9A55}"/>
              </a:ext>
            </a:extLst>
          </p:cNvPr>
          <p:cNvSpPr txBox="1"/>
          <p:nvPr/>
        </p:nvSpPr>
        <p:spPr>
          <a:xfrm>
            <a:off x="550607" y="3459818"/>
            <a:ext cx="2251587"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Schematic Diagram</a:t>
            </a:r>
            <a:r>
              <a:rPr lang="en-US" b="1" dirty="0">
                <a:latin typeface="Times New Roman" panose="02020603050405020304" pitchFamily="18" charset="0"/>
                <a:cs typeface="Times New Roman" panose="02020603050405020304" pitchFamily="18" charset="0"/>
              </a:rPr>
              <a:t>:</a:t>
            </a:r>
            <a:endParaRPr lang="en-IN" b="1" dirty="0">
              <a:latin typeface="Times New Roman" panose="02020603050405020304" pitchFamily="18" charset="0"/>
              <a:cs typeface="Times New Roman" panose="02020603050405020304" pitchFamily="18" charset="0"/>
            </a:endParaRPr>
          </a:p>
        </p:txBody>
      </p:sp>
      <p:pic>
        <p:nvPicPr>
          <p:cNvPr id="3" name="Picture 6" descr="A logo with text overlay&#10;&#10;Description automatically generated">
            <a:extLst>
              <a:ext uri="{FF2B5EF4-FFF2-40B4-BE49-F238E27FC236}">
                <a16:creationId xmlns:a16="http://schemas.microsoft.com/office/drawing/2014/main" id="{4C261841-AC4B-16CF-5AE6-573715C689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434" t="24103" r="11725" b="27773"/>
          <a:stretch/>
        </p:blipFill>
        <p:spPr bwMode="auto">
          <a:xfrm>
            <a:off x="10959449" y="29497"/>
            <a:ext cx="1232551" cy="55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915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19B70-00F3-AA0D-5DA5-87565B4F2628}"/>
              </a:ext>
            </a:extLst>
          </p:cNvPr>
          <p:cNvSpPr>
            <a:spLocks noGrp="1"/>
          </p:cNvSpPr>
          <p:nvPr>
            <p:ph type="title"/>
          </p:nvPr>
        </p:nvSpPr>
        <p:spPr>
          <a:xfrm>
            <a:off x="707965" y="580104"/>
            <a:ext cx="11068665" cy="2208576"/>
          </a:xfrm>
        </p:spPr>
        <p:txBody>
          <a:bodyPr>
            <a:normAutofit fontScale="90000"/>
          </a:bodyPr>
          <a:lstStyle/>
          <a:p>
            <a:pPr marL="0" marR="0" lvl="0" indent="0" defTabSz="914400" rtl="0" eaLnBrk="0" fontAlgn="base" latinLnBrk="0" hangingPunct="0">
              <a:lnSpc>
                <a:spcPct val="100000"/>
              </a:lnSpc>
              <a:spcBef>
                <a:spcPct val="0"/>
              </a:spcBef>
              <a:spcAft>
                <a:spcPct val="0"/>
              </a:spcAft>
              <a:buClrTx/>
              <a:buSzTx/>
              <a:tabLst/>
            </a:pPr>
            <a:r>
              <a:rPr lang="en-IN" sz="2200" b="1" dirty="0">
                <a:latin typeface="Times New Roman" panose="02020603050405020304" pitchFamily="18" charset="0"/>
                <a:cs typeface="Times New Roman" panose="02020603050405020304" pitchFamily="18" charset="0"/>
              </a:rPr>
              <a:t>                                                                            4X4 RAM</a:t>
            </a:r>
            <a:br>
              <a:rPr lang="en-IN" sz="2200" b="1" dirty="0">
                <a:latin typeface="Times New Roman" panose="02020603050405020304" pitchFamily="18" charset="0"/>
                <a:cs typeface="Times New Roman" panose="02020603050405020304" pitchFamily="18" charset="0"/>
              </a:rPr>
            </a:br>
            <a:br>
              <a:rPr lang="en-IN"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 4x4 RAM is a small memory unit that can store 16 bits of data, organized into 4 locations (or memory cells), each holding 4 bits. It uses 2 address lines to select one of the 4 locations, and 4 data lines to read from or write to that location.</a:t>
            </a:r>
            <a:br>
              <a:rPr lang="en-US" sz="1600" dirty="0">
                <a:latin typeface="Times New Roman" panose="02020603050405020304" pitchFamily="18" charset="0"/>
                <a:cs typeface="Times New Roman" panose="02020603050405020304" pitchFamily="18" charset="0"/>
              </a:rPr>
            </a:b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Locations: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Each location stores 4 bits.</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Addressing: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 address lines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addr</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[1:0]) are used to select one of the 4 memory locations.</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Handling: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4-bit data can be written to or read from the selected location.</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Control Signal:</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write enable (we) signal determines if data is written to memory (when high) or read from it (when low).</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Clock:</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Operations are synchronized using a clock signal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clk</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br>
              <a:rPr lang="en-US"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pic>
        <p:nvPicPr>
          <p:cNvPr id="5" name="Content Placeholder 7">
            <a:extLst>
              <a:ext uri="{FF2B5EF4-FFF2-40B4-BE49-F238E27FC236}">
                <a16:creationId xmlns:a16="http://schemas.microsoft.com/office/drawing/2014/main" id="{7686EF6E-9239-7AF4-33CC-50C599499C06}"/>
              </a:ext>
            </a:extLst>
          </p:cNvPr>
          <p:cNvPicPr>
            <a:picLocks noGrp="1" noChangeAspect="1"/>
          </p:cNvPicPr>
          <p:nvPr>
            <p:ph idx="1"/>
          </p:nvPr>
        </p:nvPicPr>
        <p:blipFill>
          <a:blip r:embed="rId2"/>
          <a:stretch>
            <a:fillRect/>
          </a:stretch>
        </p:blipFill>
        <p:spPr>
          <a:xfrm>
            <a:off x="5518465" y="2468032"/>
            <a:ext cx="4900085" cy="3467400"/>
          </a:xfrm>
          <a:prstGeom prst="rect">
            <a:avLst/>
          </a:prstGeom>
          <a:ln>
            <a:noFill/>
          </a:ln>
          <a:effectLst>
            <a:softEdge rad="112500"/>
          </a:effectLst>
        </p:spPr>
      </p:pic>
      <p:pic>
        <p:nvPicPr>
          <p:cNvPr id="4" name="Picture 3">
            <a:extLst>
              <a:ext uri="{FF2B5EF4-FFF2-40B4-BE49-F238E27FC236}">
                <a16:creationId xmlns:a16="http://schemas.microsoft.com/office/drawing/2014/main" id="{91E39F0A-3E57-EF23-8515-89DAB203FDC9}"/>
              </a:ext>
            </a:extLst>
          </p:cNvPr>
          <p:cNvPicPr>
            <a:picLocks noChangeAspect="1"/>
          </p:cNvPicPr>
          <p:nvPr/>
        </p:nvPicPr>
        <p:blipFill>
          <a:blip r:embed="rId3"/>
          <a:stretch>
            <a:fillRect/>
          </a:stretch>
        </p:blipFill>
        <p:spPr>
          <a:xfrm>
            <a:off x="660018" y="2935478"/>
            <a:ext cx="4275900" cy="2532508"/>
          </a:xfrm>
          <a:prstGeom prst="rect">
            <a:avLst/>
          </a:prstGeom>
          <a:ln>
            <a:noFill/>
          </a:ln>
          <a:effectLst>
            <a:softEdge rad="112500"/>
          </a:effectLst>
        </p:spPr>
      </p:pic>
      <p:sp>
        <p:nvSpPr>
          <p:cNvPr id="8" name="TextBox 7">
            <a:extLst>
              <a:ext uri="{FF2B5EF4-FFF2-40B4-BE49-F238E27FC236}">
                <a16:creationId xmlns:a16="http://schemas.microsoft.com/office/drawing/2014/main" id="{0421E0CF-E49C-649A-251E-737947B2ED65}"/>
              </a:ext>
            </a:extLst>
          </p:cNvPr>
          <p:cNvSpPr txBox="1"/>
          <p:nvPr/>
        </p:nvSpPr>
        <p:spPr>
          <a:xfrm>
            <a:off x="146298" y="5834956"/>
            <a:ext cx="6096000" cy="369332"/>
          </a:xfrm>
          <a:prstGeom prst="rect">
            <a:avLst/>
          </a:prstGeom>
          <a:noFill/>
        </p:spPr>
        <p:txBody>
          <a:bodyPr wrap="square">
            <a:spAutoFit/>
          </a:bodyPr>
          <a:lstStyle/>
          <a:p>
            <a:pPr algn="ctr"/>
            <a:r>
              <a:rPr lang="en-US" sz="1800" dirty="0"/>
              <a:t>Block diagram of 4X4 RAM</a:t>
            </a:r>
            <a:endParaRPr lang="en-IN" sz="1800" dirty="0"/>
          </a:p>
        </p:txBody>
      </p:sp>
      <p:sp>
        <p:nvSpPr>
          <p:cNvPr id="10" name="TextBox 9">
            <a:extLst>
              <a:ext uri="{FF2B5EF4-FFF2-40B4-BE49-F238E27FC236}">
                <a16:creationId xmlns:a16="http://schemas.microsoft.com/office/drawing/2014/main" id="{34884136-6A2C-FC0A-EC44-3140F9DF82BE}"/>
              </a:ext>
            </a:extLst>
          </p:cNvPr>
          <p:cNvSpPr txBox="1"/>
          <p:nvPr/>
        </p:nvSpPr>
        <p:spPr>
          <a:xfrm>
            <a:off x="7187380" y="5834956"/>
            <a:ext cx="3038168" cy="369332"/>
          </a:xfrm>
          <a:prstGeom prst="rect">
            <a:avLst/>
          </a:prstGeom>
          <a:noFill/>
        </p:spPr>
        <p:txBody>
          <a:bodyPr wrap="square">
            <a:spAutoFit/>
          </a:bodyPr>
          <a:lstStyle/>
          <a:p>
            <a:r>
              <a:rPr lang="en-US" sz="1800" dirty="0"/>
              <a:t>Logical diagram of 4X4 RAM</a:t>
            </a:r>
            <a:endParaRPr lang="en-IN" sz="1800" dirty="0"/>
          </a:p>
        </p:txBody>
      </p:sp>
    </p:spTree>
    <p:extLst>
      <p:ext uri="{BB962C8B-B14F-4D97-AF65-F5344CB8AC3E}">
        <p14:creationId xmlns:p14="http://schemas.microsoft.com/office/powerpoint/2010/main" val="804231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CA4E5F-6052-4EDD-9701-69649C244DE2}"/>
              </a:ext>
            </a:extLst>
          </p:cNvPr>
          <p:cNvPicPr>
            <a:picLocks noGrp="1" noChangeAspect="1"/>
          </p:cNvPicPr>
          <p:nvPr>
            <p:ph idx="1"/>
          </p:nvPr>
        </p:nvPicPr>
        <p:blipFill>
          <a:blip r:embed="rId2"/>
          <a:stretch>
            <a:fillRect/>
          </a:stretch>
        </p:blipFill>
        <p:spPr>
          <a:xfrm>
            <a:off x="904568" y="1149925"/>
            <a:ext cx="5410669" cy="34902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60FD00E-E459-9645-F96D-03D75BEC87B6}"/>
              </a:ext>
            </a:extLst>
          </p:cNvPr>
          <p:cNvPicPr>
            <a:picLocks noChangeAspect="1"/>
          </p:cNvPicPr>
          <p:nvPr/>
        </p:nvPicPr>
        <p:blipFill rotWithShape="1">
          <a:blip r:embed="rId3"/>
          <a:srcRect l="3803" t="-2653" r="371" b="315"/>
          <a:stretch/>
        </p:blipFill>
        <p:spPr>
          <a:xfrm>
            <a:off x="6449961" y="974522"/>
            <a:ext cx="5228606" cy="5396781"/>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C1D8A47-9A55-DE6F-C867-F61367584C36}"/>
              </a:ext>
            </a:extLst>
          </p:cNvPr>
          <p:cNvSpPr txBox="1"/>
          <p:nvPr/>
        </p:nvSpPr>
        <p:spPr>
          <a:xfrm>
            <a:off x="232855" y="688260"/>
            <a:ext cx="337704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Verilog Code 4X4 RAM:</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773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56E53-F1A7-CEA8-D6A9-3DADA04BE0D6}"/>
              </a:ext>
            </a:extLst>
          </p:cNvPr>
          <p:cNvSpPr>
            <a:spLocks noGrp="1"/>
          </p:cNvSpPr>
          <p:nvPr>
            <p:ph type="title"/>
          </p:nvPr>
        </p:nvSpPr>
        <p:spPr>
          <a:xfrm>
            <a:off x="657756" y="642371"/>
            <a:ext cx="10515600" cy="431288"/>
          </a:xfrm>
        </p:spPr>
        <p:txBody>
          <a:bodyPr>
            <a:normAutofit/>
          </a:bodyPr>
          <a:lstStyle/>
          <a:p>
            <a:r>
              <a:rPr lang="en-US" sz="1600" b="1" dirty="0">
                <a:latin typeface="Times New Roman" panose="02020603050405020304" pitchFamily="18" charset="0"/>
                <a:cs typeface="Times New Roman" panose="02020603050405020304" pitchFamily="18" charset="0"/>
              </a:rPr>
              <a:t>RESULTS:</a:t>
            </a:r>
            <a:endParaRPr lang="en-IN" sz="16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E41D023-0F66-0DAD-37BC-FBD4BCF071EC}"/>
              </a:ext>
            </a:extLst>
          </p:cNvPr>
          <p:cNvPicPr>
            <a:picLocks noGrp="1" noChangeAspect="1"/>
          </p:cNvPicPr>
          <p:nvPr>
            <p:ph idx="1"/>
          </p:nvPr>
        </p:nvPicPr>
        <p:blipFill rotWithShape="1">
          <a:blip r:embed="rId2"/>
          <a:srcRect b="19940"/>
          <a:stretch/>
        </p:blipFill>
        <p:spPr>
          <a:xfrm>
            <a:off x="1494503" y="1034288"/>
            <a:ext cx="9678853" cy="2394712"/>
          </a:xfrm>
        </p:spPr>
      </p:pic>
      <p:pic>
        <p:nvPicPr>
          <p:cNvPr id="4" name="Picture 3">
            <a:extLst>
              <a:ext uri="{FF2B5EF4-FFF2-40B4-BE49-F238E27FC236}">
                <a16:creationId xmlns:a16="http://schemas.microsoft.com/office/drawing/2014/main" id="{04ABCA5F-EE71-11BC-D89E-1D9E3DC68AF6}"/>
              </a:ext>
            </a:extLst>
          </p:cNvPr>
          <p:cNvPicPr>
            <a:picLocks noChangeAspect="1"/>
          </p:cNvPicPr>
          <p:nvPr/>
        </p:nvPicPr>
        <p:blipFill>
          <a:blip r:embed="rId3"/>
          <a:stretch>
            <a:fillRect/>
          </a:stretch>
        </p:blipFill>
        <p:spPr>
          <a:xfrm>
            <a:off x="3330207" y="3429000"/>
            <a:ext cx="5479496" cy="3429000"/>
          </a:xfrm>
          <a:prstGeom prst="rect">
            <a:avLst/>
          </a:prstGeom>
        </p:spPr>
      </p:pic>
      <p:sp>
        <p:nvSpPr>
          <p:cNvPr id="7" name="TextBox 6">
            <a:extLst>
              <a:ext uri="{FF2B5EF4-FFF2-40B4-BE49-F238E27FC236}">
                <a16:creationId xmlns:a16="http://schemas.microsoft.com/office/drawing/2014/main" id="{A32801E0-438E-5411-605B-7D829582F2B6}"/>
              </a:ext>
            </a:extLst>
          </p:cNvPr>
          <p:cNvSpPr txBox="1"/>
          <p:nvPr/>
        </p:nvSpPr>
        <p:spPr>
          <a:xfrm>
            <a:off x="727588" y="3491267"/>
            <a:ext cx="2251587"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Schematic Diagram:</a:t>
            </a: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4999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B75FB8-B0AB-92CC-796B-3CFEF17EA45C}"/>
              </a:ext>
            </a:extLst>
          </p:cNvPr>
          <p:cNvSpPr>
            <a:spLocks noGrp="1"/>
          </p:cNvSpPr>
          <p:nvPr>
            <p:ph type="body" idx="1"/>
          </p:nvPr>
        </p:nvSpPr>
        <p:spPr>
          <a:xfrm>
            <a:off x="285135" y="832042"/>
            <a:ext cx="11361920" cy="5735905"/>
          </a:xfrm>
        </p:spPr>
        <p:txBody>
          <a:bodyPr>
            <a:normAutofit/>
          </a:bodyPr>
          <a:lstStyle/>
          <a:p>
            <a:pPr marL="50800" indent="0" algn="ctr">
              <a:buNone/>
            </a:pPr>
            <a:r>
              <a:rPr lang="en-US" sz="2000" b="1" dirty="0"/>
              <a:t>SRAM(Static Random Access Memory):</a:t>
            </a:r>
          </a:p>
          <a:p>
            <a:pPr marL="50800" indent="0">
              <a:buNone/>
            </a:pPr>
            <a:r>
              <a:rPr lang="en-US" sz="1500" dirty="0">
                <a:latin typeface="Times New Roman" panose="02020603050405020304" pitchFamily="18" charset="0"/>
                <a:cs typeface="Times New Roman" panose="02020603050405020304" pitchFamily="18" charset="0"/>
              </a:rPr>
              <a:t>SRAM (Static Random Access Memory) is a type of memory that stores data using flip-flop circuits. Each memory cell in SRAM consists of a few transistors (typically 6) that can hold data as long as power is supplied. Unlike DRAM, SRAM doesn't require refreshing to retain data, which makes it faster but more expensive due to its higher transistor count.</a:t>
            </a:r>
          </a:p>
          <a:p>
            <a:pPr marL="50800" indent="0">
              <a:buNone/>
            </a:pPr>
            <a:r>
              <a:rPr lang="en-US" sz="1500" b="1" dirty="0">
                <a:latin typeface="Times New Roman" panose="02020603050405020304" pitchFamily="18" charset="0"/>
                <a:cs typeface="Times New Roman" panose="02020603050405020304" pitchFamily="18" charset="0"/>
              </a:rPr>
              <a:t>Working Principle:</a:t>
            </a:r>
          </a:p>
          <a:p>
            <a:pPr marL="50800" indent="0">
              <a:buNone/>
            </a:pPr>
            <a:r>
              <a:rPr lang="en-US" sz="1500" b="1" dirty="0">
                <a:latin typeface="Times New Roman" panose="02020603050405020304" pitchFamily="18" charset="0"/>
                <a:cs typeface="Times New Roman" panose="02020603050405020304" pitchFamily="18" charset="0"/>
              </a:rPr>
              <a:t>Read Operation</a:t>
            </a:r>
            <a:r>
              <a:rPr lang="en-US" sz="1500" dirty="0">
                <a:latin typeface="Times New Roman" panose="02020603050405020304" pitchFamily="18" charset="0"/>
                <a:cs typeface="Times New Roman" panose="02020603050405020304" pitchFamily="18" charset="0"/>
              </a:rPr>
              <a:t>: When the memory cell's address is provided and the read control signal is active, the data stored in the cell is transferred to the output.</a:t>
            </a:r>
          </a:p>
          <a:p>
            <a:pPr marL="50800" indent="0">
              <a:buNone/>
            </a:pPr>
            <a:r>
              <a:rPr lang="en-US" sz="1500" b="1" dirty="0">
                <a:latin typeface="Times New Roman" panose="02020603050405020304" pitchFamily="18" charset="0"/>
                <a:cs typeface="Times New Roman" panose="02020603050405020304" pitchFamily="18" charset="0"/>
              </a:rPr>
              <a:t>Write Operation</a:t>
            </a:r>
            <a:r>
              <a:rPr lang="en-US" sz="1500" dirty="0">
                <a:latin typeface="Times New Roman" panose="02020603050405020304" pitchFamily="18" charset="0"/>
                <a:cs typeface="Times New Roman" panose="02020603050405020304" pitchFamily="18" charset="0"/>
              </a:rPr>
              <a:t>: When the write control signal is active, data is written into the selected memory cell at the given address.</a:t>
            </a:r>
          </a:p>
          <a:p>
            <a:pPr marL="50800" indent="0">
              <a:buNone/>
            </a:pPr>
            <a:r>
              <a:rPr lang="en-US" sz="1500" dirty="0">
                <a:latin typeface="Times New Roman" panose="02020603050405020304" pitchFamily="18" charset="0"/>
                <a:cs typeface="Times New Roman" panose="02020603050405020304" pitchFamily="18" charset="0"/>
              </a:rPr>
              <a:t>Key features include fast access times and lower power consumption when idle, but SRAM is typically used for small amounts of high-speed memory, such as CPU cache, due to its size and cost.</a:t>
            </a:r>
          </a:p>
          <a:p>
            <a:pPr marL="50800" indent="0">
              <a:buNone/>
            </a:pPr>
            <a:endParaRPr lang="en-US" sz="1500" dirty="0">
              <a:latin typeface="Times New Roman" panose="02020603050405020304" pitchFamily="18" charset="0"/>
              <a:cs typeface="Times New Roman" panose="02020603050405020304" pitchFamily="18" charset="0"/>
            </a:endParaRPr>
          </a:p>
          <a:p>
            <a:pPr marL="50800" indent="0">
              <a:buNone/>
            </a:pPr>
            <a:endParaRPr lang="en-IN" dirty="0"/>
          </a:p>
        </p:txBody>
      </p:sp>
      <p:pic>
        <p:nvPicPr>
          <p:cNvPr id="6" name="Picture 5">
            <a:extLst>
              <a:ext uri="{FF2B5EF4-FFF2-40B4-BE49-F238E27FC236}">
                <a16:creationId xmlns:a16="http://schemas.microsoft.com/office/drawing/2014/main" id="{E74E1EBE-C8B2-6B6B-906D-BB5129EA8246}"/>
              </a:ext>
            </a:extLst>
          </p:cNvPr>
          <p:cNvPicPr>
            <a:picLocks noChangeAspect="1"/>
          </p:cNvPicPr>
          <p:nvPr/>
        </p:nvPicPr>
        <p:blipFill>
          <a:blip r:embed="rId2"/>
          <a:stretch>
            <a:fillRect/>
          </a:stretch>
        </p:blipFill>
        <p:spPr>
          <a:xfrm>
            <a:off x="643014" y="4454567"/>
            <a:ext cx="4342588" cy="1926568"/>
          </a:xfrm>
          <a:prstGeom prst="rect">
            <a:avLst/>
          </a:prstGeom>
        </p:spPr>
      </p:pic>
      <p:pic>
        <p:nvPicPr>
          <p:cNvPr id="8" name="Picture 7">
            <a:extLst>
              <a:ext uri="{FF2B5EF4-FFF2-40B4-BE49-F238E27FC236}">
                <a16:creationId xmlns:a16="http://schemas.microsoft.com/office/drawing/2014/main" id="{EFEC4CA9-189D-00A6-1D34-D1231CBC6F68}"/>
              </a:ext>
            </a:extLst>
          </p:cNvPr>
          <p:cNvPicPr>
            <a:picLocks noChangeAspect="1"/>
          </p:cNvPicPr>
          <p:nvPr/>
        </p:nvPicPr>
        <p:blipFill>
          <a:blip r:embed="rId3"/>
          <a:stretch>
            <a:fillRect/>
          </a:stretch>
        </p:blipFill>
        <p:spPr>
          <a:xfrm>
            <a:off x="5343481" y="4539929"/>
            <a:ext cx="5829805" cy="1486029"/>
          </a:xfrm>
          <a:prstGeom prst="rect">
            <a:avLst/>
          </a:prstGeom>
        </p:spPr>
      </p:pic>
    </p:spTree>
    <p:extLst>
      <p:ext uri="{BB962C8B-B14F-4D97-AF65-F5344CB8AC3E}">
        <p14:creationId xmlns:p14="http://schemas.microsoft.com/office/powerpoint/2010/main" val="855128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FDC2DD-7386-02C9-30BF-E0DDF67C2BC0}"/>
              </a:ext>
            </a:extLst>
          </p:cNvPr>
          <p:cNvSpPr>
            <a:spLocks noGrp="1"/>
          </p:cNvSpPr>
          <p:nvPr>
            <p:ph type="body" idx="1"/>
          </p:nvPr>
        </p:nvSpPr>
        <p:spPr>
          <a:xfrm>
            <a:off x="535709" y="712950"/>
            <a:ext cx="11174510" cy="5845166"/>
          </a:xfrm>
        </p:spPr>
        <p:txBody>
          <a:bodyPr/>
          <a:lstStyle/>
          <a:p>
            <a:endParaRPr lang="en-IN" dirty="0"/>
          </a:p>
        </p:txBody>
      </p:sp>
      <p:pic>
        <p:nvPicPr>
          <p:cNvPr id="4" name="Picture 3">
            <a:extLst>
              <a:ext uri="{FF2B5EF4-FFF2-40B4-BE49-F238E27FC236}">
                <a16:creationId xmlns:a16="http://schemas.microsoft.com/office/drawing/2014/main" id="{54F22ACA-5199-2B27-8813-849721417C66}"/>
              </a:ext>
            </a:extLst>
          </p:cNvPr>
          <p:cNvPicPr>
            <a:picLocks noChangeAspect="1"/>
          </p:cNvPicPr>
          <p:nvPr/>
        </p:nvPicPr>
        <p:blipFill>
          <a:blip r:embed="rId2"/>
          <a:stretch>
            <a:fillRect/>
          </a:stretch>
        </p:blipFill>
        <p:spPr>
          <a:xfrm>
            <a:off x="551162" y="832043"/>
            <a:ext cx="5750794" cy="415291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4BE579C3-08C8-6DE1-6C22-B461B374F4A8}"/>
              </a:ext>
            </a:extLst>
          </p:cNvPr>
          <p:cNvPicPr>
            <a:picLocks noChangeAspect="1"/>
          </p:cNvPicPr>
          <p:nvPr/>
        </p:nvPicPr>
        <p:blipFill>
          <a:blip r:embed="rId3"/>
          <a:stretch>
            <a:fillRect/>
          </a:stretch>
        </p:blipFill>
        <p:spPr>
          <a:xfrm>
            <a:off x="6366695" y="832043"/>
            <a:ext cx="4364058" cy="56277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1937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p76"/>
          <p:cNvGrpSpPr/>
          <p:nvPr/>
        </p:nvGrpSpPr>
        <p:grpSpPr>
          <a:xfrm>
            <a:off x="11856720" y="140636"/>
            <a:ext cx="223520" cy="990718"/>
            <a:chOff x="11856720" y="140636"/>
            <a:chExt cx="223520" cy="990718"/>
          </a:xfrm>
        </p:grpSpPr>
        <p:grpSp>
          <p:nvGrpSpPr>
            <p:cNvPr id="114" name="Google Shape;114;p76"/>
            <p:cNvGrpSpPr/>
            <p:nvPr/>
          </p:nvGrpSpPr>
          <p:grpSpPr>
            <a:xfrm>
              <a:off x="11856720" y="660278"/>
              <a:ext cx="223520" cy="471076"/>
              <a:chOff x="9734551" y="3138055"/>
              <a:chExt cx="2457449" cy="1328450"/>
            </a:xfrm>
          </p:grpSpPr>
          <p:sp>
            <p:nvSpPr>
              <p:cNvPr id="115" name="Google Shape;115;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6" name="Google Shape;116;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7" name="Google Shape;117;p76"/>
            <p:cNvGrpSpPr/>
            <p:nvPr/>
          </p:nvGrpSpPr>
          <p:grpSpPr>
            <a:xfrm>
              <a:off x="11856720" y="140636"/>
              <a:ext cx="223520" cy="471076"/>
              <a:chOff x="9734551" y="3138055"/>
              <a:chExt cx="2457449" cy="1328450"/>
            </a:xfrm>
          </p:grpSpPr>
          <p:sp>
            <p:nvSpPr>
              <p:cNvPr id="118" name="Google Shape;118;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9" name="Google Shape;119;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120" name="Google Shape;120;p76" descr="A logo with text overlay&#10;&#10;Description automatically generated"/>
          <p:cNvPicPr preferRelativeResize="0"/>
          <p:nvPr/>
        </p:nvPicPr>
        <p:blipFill rotWithShape="1">
          <a:blip r:embed="rId3">
            <a:alphaModFix/>
          </a:blip>
          <a:srcRect l="37906" t="34096" r="9605" b="36394"/>
          <a:stretch/>
        </p:blipFill>
        <p:spPr>
          <a:xfrm>
            <a:off x="11125200" y="11945"/>
            <a:ext cx="1066800" cy="599768"/>
          </a:xfrm>
          <a:prstGeom prst="rect">
            <a:avLst/>
          </a:prstGeom>
          <a:noFill/>
          <a:ln>
            <a:noFill/>
          </a:ln>
        </p:spPr>
      </p:pic>
      <p:sp>
        <p:nvSpPr>
          <p:cNvPr id="121" name="Google Shape;121;p76"/>
          <p:cNvSpPr txBox="1"/>
          <p:nvPr/>
        </p:nvSpPr>
        <p:spPr>
          <a:xfrm>
            <a:off x="1000124" y="232275"/>
            <a:ext cx="10515600" cy="49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Project Group – Details</a:t>
            </a:r>
            <a:endParaRPr sz="1400" b="0" i="0" u="none" strike="noStrike" cap="none">
              <a:solidFill>
                <a:srgbClr val="000000"/>
              </a:solidFill>
              <a:latin typeface="Arial"/>
              <a:ea typeface="Arial"/>
              <a:cs typeface="Arial"/>
              <a:sym typeface="Arial"/>
            </a:endParaRPr>
          </a:p>
        </p:txBody>
      </p:sp>
      <p:grpSp>
        <p:nvGrpSpPr>
          <p:cNvPr id="122" name="Google Shape;122;p76"/>
          <p:cNvGrpSpPr/>
          <p:nvPr/>
        </p:nvGrpSpPr>
        <p:grpSpPr>
          <a:xfrm>
            <a:off x="550606" y="762414"/>
            <a:ext cx="10965118" cy="305674"/>
            <a:chOff x="550606" y="762414"/>
            <a:chExt cx="10965118" cy="305674"/>
          </a:xfrm>
        </p:grpSpPr>
        <p:sp>
          <p:nvSpPr>
            <p:cNvPr id="123" name="Google Shape;123;p76"/>
            <p:cNvSpPr/>
            <p:nvPr/>
          </p:nvSpPr>
          <p:spPr>
            <a:xfrm>
              <a:off x="550606" y="765905"/>
              <a:ext cx="2114338" cy="302183"/>
            </a:xfrm>
            <a:prstGeom prst="roundRect">
              <a:avLst>
                <a:gd name="adj" fmla="val 16667"/>
              </a:avLst>
            </a:prstGeom>
            <a:solidFill>
              <a:srgbClr val="17161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Photo </a:t>
              </a:r>
              <a:endParaRPr sz="1000" b="1" i="0" u="none" strike="noStrike" cap="none">
                <a:solidFill>
                  <a:srgbClr val="000000"/>
                </a:solidFill>
                <a:latin typeface="Arial"/>
                <a:ea typeface="Arial"/>
                <a:cs typeface="Arial"/>
                <a:sym typeface="Arial"/>
              </a:endParaRPr>
            </a:p>
          </p:txBody>
        </p:sp>
        <p:sp>
          <p:nvSpPr>
            <p:cNvPr id="124" name="Google Shape;124;p76"/>
            <p:cNvSpPr/>
            <p:nvPr/>
          </p:nvSpPr>
          <p:spPr>
            <a:xfrm>
              <a:off x="2759165" y="762415"/>
              <a:ext cx="1871829" cy="295979"/>
            </a:xfrm>
            <a:prstGeom prst="roundRect">
              <a:avLst>
                <a:gd name="adj" fmla="val 16667"/>
              </a:avLst>
            </a:prstGeom>
            <a:solidFill>
              <a:srgbClr val="17161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Track</a:t>
              </a:r>
              <a:endParaRPr sz="1000" b="1" i="0" u="none" strike="noStrike" cap="none">
                <a:solidFill>
                  <a:srgbClr val="000000"/>
                </a:solidFill>
                <a:latin typeface="Arial"/>
                <a:ea typeface="Arial"/>
                <a:cs typeface="Arial"/>
                <a:sym typeface="Arial"/>
              </a:endParaRPr>
            </a:p>
          </p:txBody>
        </p:sp>
        <p:sp>
          <p:nvSpPr>
            <p:cNvPr id="125" name="Google Shape;125;p76"/>
            <p:cNvSpPr/>
            <p:nvPr/>
          </p:nvSpPr>
          <p:spPr>
            <a:xfrm>
              <a:off x="4799359" y="772109"/>
              <a:ext cx="2004564" cy="295979"/>
            </a:xfrm>
            <a:prstGeom prst="roundRect">
              <a:avLst>
                <a:gd name="adj" fmla="val 16667"/>
              </a:avLst>
            </a:prstGeom>
            <a:solidFill>
              <a:srgbClr val="17161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Roll No</a:t>
              </a:r>
              <a:endParaRPr sz="1000" b="1" i="0" u="none" strike="noStrike" cap="none">
                <a:solidFill>
                  <a:srgbClr val="000000"/>
                </a:solidFill>
                <a:latin typeface="Arial"/>
                <a:ea typeface="Arial"/>
                <a:cs typeface="Arial"/>
                <a:sym typeface="Arial"/>
              </a:endParaRPr>
            </a:p>
          </p:txBody>
        </p:sp>
        <p:sp>
          <p:nvSpPr>
            <p:cNvPr id="126" name="Google Shape;126;p76"/>
            <p:cNvSpPr/>
            <p:nvPr/>
          </p:nvSpPr>
          <p:spPr>
            <a:xfrm>
              <a:off x="6937875" y="762414"/>
              <a:ext cx="4577849" cy="295979"/>
            </a:xfrm>
            <a:prstGeom prst="roundRect">
              <a:avLst>
                <a:gd name="adj" fmla="val 16667"/>
              </a:avLst>
            </a:prstGeom>
            <a:solidFill>
              <a:srgbClr val="17161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Name</a:t>
              </a:r>
              <a:endParaRPr sz="1000" b="1" i="0" u="none" strike="noStrike" cap="none">
                <a:solidFill>
                  <a:srgbClr val="000000"/>
                </a:solidFill>
                <a:latin typeface="Arial"/>
                <a:ea typeface="Arial"/>
                <a:cs typeface="Arial"/>
                <a:sym typeface="Arial"/>
              </a:endParaRPr>
            </a:p>
          </p:txBody>
        </p:sp>
      </p:grpSp>
      <p:grpSp>
        <p:nvGrpSpPr>
          <p:cNvPr id="127" name="Google Shape;127;p76"/>
          <p:cNvGrpSpPr/>
          <p:nvPr/>
        </p:nvGrpSpPr>
        <p:grpSpPr>
          <a:xfrm>
            <a:off x="2744227" y="1932764"/>
            <a:ext cx="8771349" cy="369000"/>
            <a:chOff x="2744227" y="1932764"/>
            <a:chExt cx="8771349" cy="369000"/>
          </a:xfrm>
        </p:grpSpPr>
        <p:sp>
          <p:nvSpPr>
            <p:cNvPr id="128" name="Google Shape;128;p76"/>
            <p:cNvSpPr/>
            <p:nvPr/>
          </p:nvSpPr>
          <p:spPr>
            <a:xfrm>
              <a:off x="2744227" y="1932764"/>
              <a:ext cx="1871700" cy="3690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a:solidFill>
                    <a:schemeClr val="lt1"/>
                  </a:solidFill>
                  <a:latin typeface="Verdana"/>
                  <a:ea typeface="Verdana"/>
                  <a:cs typeface="Verdana"/>
                  <a:sym typeface="Verdana"/>
                </a:rPr>
                <a:t>EECE AI/ML</a:t>
              </a:r>
              <a:endParaRPr sz="900" b="0" i="0" u="none" strike="noStrike" cap="none">
                <a:solidFill>
                  <a:srgbClr val="000000"/>
                </a:solidFill>
                <a:latin typeface="Arial"/>
                <a:ea typeface="Arial"/>
                <a:cs typeface="Arial"/>
                <a:sym typeface="Arial"/>
              </a:endParaRPr>
            </a:p>
          </p:txBody>
        </p:sp>
        <p:sp>
          <p:nvSpPr>
            <p:cNvPr id="129" name="Google Shape;129;p76"/>
            <p:cNvSpPr/>
            <p:nvPr/>
          </p:nvSpPr>
          <p:spPr>
            <a:xfrm>
              <a:off x="4857359" y="1932764"/>
              <a:ext cx="2004600" cy="3690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a:solidFill>
                    <a:schemeClr val="lt1"/>
                  </a:solidFill>
                </a:rPr>
                <a:t>BU21EE</a:t>
              </a:r>
              <a:r>
                <a:rPr lang="en-US" sz="1500">
                  <a:solidFill>
                    <a:schemeClr val="lt1"/>
                  </a:solidFill>
                </a:rPr>
                <a:t>CE01003</a:t>
              </a:r>
              <a:r>
                <a:rPr lang="en-US">
                  <a:solidFill>
                    <a:schemeClr val="lt1"/>
                  </a:solidFill>
                </a:rPr>
                <a:t>09</a:t>
              </a:r>
              <a:endParaRPr i="0" u="none" strike="noStrike" cap="none">
                <a:solidFill>
                  <a:schemeClr val="lt1"/>
                </a:solidFill>
              </a:endParaRPr>
            </a:p>
          </p:txBody>
        </p:sp>
        <p:sp>
          <p:nvSpPr>
            <p:cNvPr id="130" name="Google Shape;130;p76"/>
            <p:cNvSpPr/>
            <p:nvPr/>
          </p:nvSpPr>
          <p:spPr>
            <a:xfrm>
              <a:off x="6937875" y="1932764"/>
              <a:ext cx="4577700" cy="3690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a:solidFill>
                    <a:schemeClr val="lt1"/>
                  </a:solidFill>
                  <a:latin typeface="Verdana"/>
                  <a:ea typeface="Verdana"/>
                  <a:cs typeface="Verdana"/>
                  <a:sym typeface="Verdana"/>
                </a:rPr>
                <a:t>MARIA PUNYA</a:t>
              </a:r>
              <a:endParaRPr sz="900" b="0" i="0" u="none" strike="noStrike" cap="none">
                <a:solidFill>
                  <a:srgbClr val="000000"/>
                </a:solidFill>
                <a:latin typeface="Arial"/>
                <a:ea typeface="Arial"/>
                <a:cs typeface="Arial"/>
                <a:sym typeface="Arial"/>
              </a:endParaRPr>
            </a:p>
          </p:txBody>
        </p:sp>
      </p:grpSp>
      <p:grpSp>
        <p:nvGrpSpPr>
          <p:cNvPr id="131" name="Google Shape;131;p76"/>
          <p:cNvGrpSpPr/>
          <p:nvPr/>
        </p:nvGrpSpPr>
        <p:grpSpPr>
          <a:xfrm>
            <a:off x="2759189" y="3595820"/>
            <a:ext cx="8790786" cy="369113"/>
            <a:chOff x="2759189" y="1644651"/>
            <a:chExt cx="8790786" cy="369113"/>
          </a:xfrm>
        </p:grpSpPr>
        <p:sp>
          <p:nvSpPr>
            <p:cNvPr id="132" name="Google Shape;132;p76"/>
            <p:cNvSpPr/>
            <p:nvPr/>
          </p:nvSpPr>
          <p:spPr>
            <a:xfrm>
              <a:off x="2759189" y="1644651"/>
              <a:ext cx="1871700" cy="3690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a:solidFill>
                    <a:schemeClr val="lt1"/>
                  </a:solidFill>
                  <a:latin typeface="Verdana"/>
                  <a:ea typeface="Verdana"/>
                  <a:cs typeface="Verdana"/>
                  <a:sym typeface="Verdana"/>
                </a:rPr>
                <a:t>EECE</a:t>
              </a:r>
              <a:endParaRPr sz="900" b="0" i="0" u="none" strike="noStrike" cap="none">
                <a:solidFill>
                  <a:srgbClr val="000000"/>
                </a:solidFill>
                <a:latin typeface="Arial"/>
                <a:ea typeface="Arial"/>
                <a:cs typeface="Arial"/>
                <a:sym typeface="Arial"/>
              </a:endParaRPr>
            </a:p>
          </p:txBody>
        </p:sp>
        <p:sp>
          <p:nvSpPr>
            <p:cNvPr id="133" name="Google Shape;133;p76"/>
            <p:cNvSpPr/>
            <p:nvPr/>
          </p:nvSpPr>
          <p:spPr>
            <a:xfrm>
              <a:off x="4799359" y="1644701"/>
              <a:ext cx="2004600" cy="3690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500">
                  <a:solidFill>
                    <a:schemeClr val="lt1"/>
                  </a:solidFill>
                  <a:latin typeface="Verdana"/>
                  <a:ea typeface="Verdana"/>
                  <a:cs typeface="Verdana"/>
                  <a:sym typeface="Verdana"/>
                </a:rPr>
                <a:t>BU21EEC0100164</a:t>
              </a:r>
              <a:endParaRPr sz="600" b="0" i="0" u="none" strike="noStrike" cap="none">
                <a:solidFill>
                  <a:srgbClr val="000000"/>
                </a:solidFill>
                <a:latin typeface="Arial"/>
                <a:ea typeface="Arial"/>
                <a:cs typeface="Arial"/>
                <a:sym typeface="Arial"/>
              </a:endParaRPr>
            </a:p>
          </p:txBody>
        </p:sp>
        <p:sp>
          <p:nvSpPr>
            <p:cNvPr id="134" name="Google Shape;134;p76"/>
            <p:cNvSpPr/>
            <p:nvPr/>
          </p:nvSpPr>
          <p:spPr>
            <a:xfrm>
              <a:off x="6972275" y="1644763"/>
              <a:ext cx="4577700" cy="3690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a:solidFill>
                    <a:schemeClr val="lt1"/>
                  </a:solidFill>
                  <a:latin typeface="Verdana"/>
                  <a:ea typeface="Verdana"/>
                  <a:cs typeface="Verdana"/>
                  <a:sym typeface="Verdana"/>
                </a:rPr>
                <a:t>TAMMALI KARTHIK</a:t>
              </a:r>
              <a:endParaRPr sz="900" b="0" i="0" u="none" strike="noStrike" cap="none">
                <a:solidFill>
                  <a:srgbClr val="000000"/>
                </a:solidFill>
                <a:latin typeface="Arial"/>
                <a:ea typeface="Arial"/>
                <a:cs typeface="Arial"/>
                <a:sym typeface="Arial"/>
              </a:endParaRPr>
            </a:p>
          </p:txBody>
        </p:sp>
      </p:grpSp>
      <p:sp>
        <p:nvSpPr>
          <p:cNvPr id="135" name="Google Shape;135;p76"/>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pic>
        <p:nvPicPr>
          <p:cNvPr id="136" name="Google Shape;136;p76"/>
          <p:cNvPicPr preferRelativeResize="0"/>
          <p:nvPr/>
        </p:nvPicPr>
        <p:blipFill rotWithShape="1">
          <a:blip r:embed="rId4">
            <a:alphaModFix/>
          </a:blip>
          <a:srcRect l="9028" r="16908" b="10313"/>
          <a:stretch/>
        </p:blipFill>
        <p:spPr>
          <a:xfrm>
            <a:off x="905775" y="1256675"/>
            <a:ext cx="1218150" cy="1488848"/>
          </a:xfrm>
          <a:prstGeom prst="rect">
            <a:avLst/>
          </a:prstGeom>
          <a:noFill/>
          <a:ln>
            <a:noFill/>
          </a:ln>
        </p:spPr>
      </p:pic>
      <p:sp>
        <p:nvSpPr>
          <p:cNvPr id="137" name="Google Shape;137;p76"/>
          <p:cNvSpPr txBox="1"/>
          <p:nvPr/>
        </p:nvSpPr>
        <p:spPr>
          <a:xfrm>
            <a:off x="4975400" y="1326925"/>
            <a:ext cx="5524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grpSp>
        <p:nvGrpSpPr>
          <p:cNvPr id="138" name="Google Shape;138;p76"/>
          <p:cNvGrpSpPr/>
          <p:nvPr/>
        </p:nvGrpSpPr>
        <p:grpSpPr>
          <a:xfrm>
            <a:off x="2759168" y="5443675"/>
            <a:ext cx="8868681" cy="450900"/>
            <a:chOff x="2905016" y="1476776"/>
            <a:chExt cx="8800913" cy="450900"/>
          </a:xfrm>
        </p:grpSpPr>
        <p:sp>
          <p:nvSpPr>
            <p:cNvPr id="139" name="Google Shape;139;p76"/>
            <p:cNvSpPr/>
            <p:nvPr/>
          </p:nvSpPr>
          <p:spPr>
            <a:xfrm>
              <a:off x="2905016" y="1558676"/>
              <a:ext cx="1871700" cy="3690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a:solidFill>
                    <a:schemeClr val="lt1"/>
                  </a:solidFill>
                  <a:latin typeface="Verdana"/>
                  <a:ea typeface="Verdana"/>
                  <a:cs typeface="Verdana"/>
                  <a:sym typeface="Verdana"/>
                </a:rPr>
                <a:t>EECE AI/ML</a:t>
              </a:r>
              <a:endParaRPr sz="900" b="0" i="0" u="none" strike="noStrike" cap="none">
                <a:solidFill>
                  <a:srgbClr val="000000"/>
                </a:solidFill>
                <a:latin typeface="Arial"/>
                <a:ea typeface="Arial"/>
                <a:cs typeface="Arial"/>
                <a:sym typeface="Arial"/>
              </a:endParaRPr>
            </a:p>
          </p:txBody>
        </p:sp>
        <p:sp>
          <p:nvSpPr>
            <p:cNvPr id="140" name="Google Shape;140;p76"/>
            <p:cNvSpPr/>
            <p:nvPr/>
          </p:nvSpPr>
          <p:spPr>
            <a:xfrm>
              <a:off x="4980216" y="1531201"/>
              <a:ext cx="2004600" cy="3690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a:solidFill>
                    <a:schemeClr val="lt1"/>
                  </a:solidFill>
                  <a:latin typeface="Verdana"/>
                  <a:ea typeface="Verdana"/>
                  <a:cs typeface="Verdana"/>
                  <a:sym typeface="Verdana"/>
                </a:rPr>
                <a:t>BU21EECE0100086</a:t>
              </a:r>
              <a:endParaRPr sz="500" b="0" i="0" u="none" strike="noStrike" cap="none">
                <a:solidFill>
                  <a:srgbClr val="000000"/>
                </a:solidFill>
                <a:latin typeface="Arial"/>
                <a:ea typeface="Arial"/>
                <a:cs typeface="Arial"/>
                <a:sym typeface="Arial"/>
              </a:endParaRPr>
            </a:p>
          </p:txBody>
        </p:sp>
        <p:sp>
          <p:nvSpPr>
            <p:cNvPr id="141" name="Google Shape;141;p76"/>
            <p:cNvSpPr/>
            <p:nvPr/>
          </p:nvSpPr>
          <p:spPr>
            <a:xfrm>
              <a:off x="7128229" y="1476776"/>
              <a:ext cx="4577700" cy="4233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1800">
                  <a:solidFill>
                    <a:schemeClr val="lt1"/>
                  </a:solidFill>
                  <a:latin typeface="Verdana"/>
                  <a:ea typeface="Verdana"/>
                  <a:cs typeface="Verdana"/>
                  <a:sym typeface="Verdana"/>
                </a:rPr>
                <a:t>P. VISWESWARA RAO</a:t>
              </a:r>
              <a:endParaRPr sz="1800">
                <a:solidFill>
                  <a:schemeClr val="lt1"/>
                </a:solidFill>
                <a:latin typeface="Verdana"/>
                <a:ea typeface="Verdana"/>
                <a:cs typeface="Verdana"/>
                <a:sym typeface="Verdana"/>
              </a:endParaRPr>
            </a:p>
          </p:txBody>
        </p:sp>
      </p:grpSp>
      <p:pic>
        <p:nvPicPr>
          <p:cNvPr id="142" name="Google Shape;142;p76"/>
          <p:cNvPicPr preferRelativeResize="0"/>
          <p:nvPr/>
        </p:nvPicPr>
        <p:blipFill>
          <a:blip r:embed="rId5">
            <a:alphaModFix/>
          </a:blip>
          <a:stretch>
            <a:fillRect/>
          </a:stretch>
        </p:blipFill>
        <p:spPr>
          <a:xfrm>
            <a:off x="905775" y="5032378"/>
            <a:ext cx="1218151" cy="1586995"/>
          </a:xfrm>
          <a:prstGeom prst="rect">
            <a:avLst/>
          </a:prstGeom>
          <a:noFill/>
          <a:ln>
            <a:noFill/>
          </a:ln>
        </p:spPr>
      </p:pic>
      <p:pic>
        <p:nvPicPr>
          <p:cNvPr id="143" name="Google Shape;143;p76"/>
          <p:cNvPicPr preferRelativeResize="0"/>
          <p:nvPr/>
        </p:nvPicPr>
        <p:blipFill>
          <a:blip r:embed="rId6">
            <a:alphaModFix/>
          </a:blip>
          <a:stretch>
            <a:fillRect/>
          </a:stretch>
        </p:blipFill>
        <p:spPr>
          <a:xfrm>
            <a:off x="935849" y="3008450"/>
            <a:ext cx="1218150" cy="156618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572F02-DAD4-A85E-A21F-1908EC1CAF45}"/>
              </a:ext>
            </a:extLst>
          </p:cNvPr>
          <p:cNvSpPr>
            <a:spLocks noGrp="1"/>
          </p:cNvSpPr>
          <p:nvPr>
            <p:ph type="body" idx="1"/>
          </p:nvPr>
        </p:nvSpPr>
        <p:spPr>
          <a:xfrm>
            <a:off x="294073" y="756540"/>
            <a:ext cx="11111346" cy="5344920"/>
          </a:xfrm>
        </p:spPr>
        <p:txBody>
          <a:bodyPr>
            <a:normAutofit/>
          </a:bodyPr>
          <a:lstStyle/>
          <a:p>
            <a:pPr marL="50800" indent="0">
              <a:buNone/>
            </a:pPr>
            <a:r>
              <a:rPr lang="en-US" sz="2400" dirty="0">
                <a:latin typeface="Times New Roman" panose="02020603050405020304" pitchFamily="18" charset="0"/>
                <a:cs typeface="Times New Roman" panose="02020603050405020304" pitchFamily="18" charset="0"/>
              </a:rPr>
              <a:t>Results:</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923FFDA-B032-9A5F-1F04-A5DB061BB6F0}"/>
              </a:ext>
            </a:extLst>
          </p:cNvPr>
          <p:cNvPicPr>
            <a:picLocks noChangeAspect="1"/>
          </p:cNvPicPr>
          <p:nvPr/>
        </p:nvPicPr>
        <p:blipFill>
          <a:blip r:embed="rId2"/>
          <a:stretch>
            <a:fillRect/>
          </a:stretch>
        </p:blipFill>
        <p:spPr>
          <a:xfrm>
            <a:off x="428986" y="1429743"/>
            <a:ext cx="7940728" cy="2377646"/>
          </a:xfrm>
          <a:prstGeom prst="rect">
            <a:avLst/>
          </a:prstGeom>
        </p:spPr>
      </p:pic>
    </p:spTree>
    <p:extLst>
      <p:ext uri="{BB962C8B-B14F-4D97-AF65-F5344CB8AC3E}">
        <p14:creationId xmlns:p14="http://schemas.microsoft.com/office/powerpoint/2010/main" val="1886065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79DAA5-2AC5-C443-1A59-BAEB1AC76EC0}"/>
              </a:ext>
            </a:extLst>
          </p:cNvPr>
          <p:cNvSpPr>
            <a:spLocks noGrp="1"/>
          </p:cNvSpPr>
          <p:nvPr>
            <p:ph type="body" idx="1"/>
          </p:nvPr>
        </p:nvSpPr>
        <p:spPr/>
        <p:txBody>
          <a:bodyPr/>
          <a:lstStyle/>
          <a:p>
            <a:pPr marL="50800" indent="0">
              <a:buNone/>
            </a:pPr>
            <a:r>
              <a:rPr lang="en-US" dirty="0"/>
              <a:t>Schematic Diagram:</a:t>
            </a:r>
            <a:endParaRPr lang="en-IN" dirty="0"/>
          </a:p>
        </p:txBody>
      </p:sp>
      <p:pic>
        <p:nvPicPr>
          <p:cNvPr id="3" name="Picture 2">
            <a:extLst>
              <a:ext uri="{FF2B5EF4-FFF2-40B4-BE49-F238E27FC236}">
                <a16:creationId xmlns:a16="http://schemas.microsoft.com/office/drawing/2014/main" id="{50F97477-05E2-7D47-9807-E31624B21C1D}"/>
              </a:ext>
            </a:extLst>
          </p:cNvPr>
          <p:cNvPicPr>
            <a:picLocks noChangeAspect="1"/>
          </p:cNvPicPr>
          <p:nvPr/>
        </p:nvPicPr>
        <p:blipFill>
          <a:blip r:embed="rId2"/>
          <a:stretch>
            <a:fillRect/>
          </a:stretch>
        </p:blipFill>
        <p:spPr>
          <a:xfrm>
            <a:off x="1874710" y="1584979"/>
            <a:ext cx="7411148" cy="4591984"/>
          </a:xfrm>
          <a:prstGeom prst="rect">
            <a:avLst/>
          </a:prstGeom>
        </p:spPr>
      </p:pic>
    </p:spTree>
    <p:extLst>
      <p:ext uri="{BB962C8B-B14F-4D97-AF65-F5344CB8AC3E}">
        <p14:creationId xmlns:p14="http://schemas.microsoft.com/office/powerpoint/2010/main" val="4066898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58E4D4-30A3-F716-D356-4571DA6165B2}"/>
              </a:ext>
            </a:extLst>
          </p:cNvPr>
          <p:cNvSpPr>
            <a:spLocks noGrp="1"/>
          </p:cNvSpPr>
          <p:nvPr>
            <p:ph type="body" idx="1"/>
          </p:nvPr>
        </p:nvSpPr>
        <p:spPr>
          <a:xfrm>
            <a:off x="535709" y="832043"/>
            <a:ext cx="10663233" cy="1439209"/>
          </a:xfrm>
        </p:spPr>
        <p:txBody>
          <a:bodyPr/>
          <a:lstStyle/>
          <a:p>
            <a:pPr marL="50800" indent="0" algn="ctr">
              <a:buNone/>
            </a:pPr>
            <a:r>
              <a:rPr lang="en-US" sz="2000" b="1" dirty="0">
                <a:latin typeface="Times New Roman" panose="02020603050405020304" pitchFamily="18" charset="0"/>
                <a:cs typeface="Times New Roman" panose="02020603050405020304" pitchFamily="18" charset="0"/>
              </a:rPr>
              <a:t>DRAM(Dynamic Random Access memory):</a:t>
            </a:r>
          </a:p>
          <a:p>
            <a:pPr marL="50800" indent="0" algn="just">
              <a:buNone/>
            </a:pPr>
            <a:r>
              <a:rPr lang="en-US" sz="1600" dirty="0">
                <a:latin typeface="Times New Roman" panose="02020603050405020304" pitchFamily="18" charset="0"/>
                <a:cs typeface="Times New Roman" panose="02020603050405020304" pitchFamily="18" charset="0"/>
              </a:rPr>
              <a:t>It is a type of volatile memory used in computers and other digital systems. Unlike SRAM, which stores data in flip-flops, DRAM stores each bit of data in a tiny capacitor within a memory cell. Due to the nature of capacitors, DRAM requires periodic refreshing to maintain its data, as the charge in the capacitors leaks over time.</a:t>
            </a:r>
          </a:p>
          <a:p>
            <a:pPr marL="50800" indent="0">
              <a:buNone/>
            </a:pPr>
            <a:endParaRPr lang="en-IN" sz="1400" dirty="0">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028096B5-DBF6-4012-2C6A-12A6287F7DD6}"/>
              </a:ext>
            </a:extLst>
          </p:cNvPr>
          <p:cNvSpPr>
            <a:spLocks noChangeArrowheads="1"/>
          </p:cNvSpPr>
          <p:nvPr/>
        </p:nvSpPr>
        <p:spPr bwMode="auto">
          <a:xfrm>
            <a:off x="535709" y="2481867"/>
            <a:ext cx="11103429"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Memory Cells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Each memory cell in DRAM consists of a capacitor and a transistor. The capacitor stores electrical charge, representing a bit of data (either a '1' or '0'). If the capacitor is charged, the bit is '1'; if discharged, it is '0'.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Read Operation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memory controller selects a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row</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column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the DRAM matrix.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charge in the capacitor is read through a transistor.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Reading data from a DRAM cell discharges the capacitor, so it needs to be recharged (refreshed) immediately afterward.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Write Operation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specific row and column are selected, and data (as a charge or lack of charge) is written into the corresponding memory cell’s capacitor.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Refresh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DRAM cells gradually lose their charge, so they need to be refreshed periodically (typically every few milliseconds) to retain data. The memory controller handles this refresh process.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9777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CDC0E6-3644-3E58-A7B3-15A3BE9F2C09}"/>
              </a:ext>
            </a:extLst>
          </p:cNvPr>
          <p:cNvSpPr>
            <a:spLocks noGrp="1"/>
          </p:cNvSpPr>
          <p:nvPr>
            <p:ph type="body" idx="1"/>
          </p:nvPr>
        </p:nvSpPr>
        <p:spPr>
          <a:xfrm>
            <a:off x="367848" y="681037"/>
            <a:ext cx="11111346" cy="5344920"/>
          </a:xfrm>
        </p:spPr>
        <p:txBody>
          <a:bodyPr>
            <a:normAutofit/>
          </a:bodyPr>
          <a:lstStyle/>
          <a:p>
            <a:pPr marL="50800" indent="0">
              <a:buNone/>
            </a:pPr>
            <a:r>
              <a:rPr lang="en-US" sz="2000" dirty="0">
                <a:latin typeface="Times New Roman" panose="02020603050405020304" pitchFamily="18" charset="0"/>
                <a:cs typeface="Times New Roman" panose="02020603050405020304" pitchFamily="18" charset="0"/>
              </a:rPr>
              <a:t>Verilog code for DRAM:</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42B978D-6D81-A32F-DC18-8CBFF2741478}"/>
              </a:ext>
            </a:extLst>
          </p:cNvPr>
          <p:cNvPicPr>
            <a:picLocks noChangeAspect="1"/>
          </p:cNvPicPr>
          <p:nvPr/>
        </p:nvPicPr>
        <p:blipFill>
          <a:blip r:embed="rId2"/>
          <a:stretch>
            <a:fillRect/>
          </a:stretch>
        </p:blipFill>
        <p:spPr>
          <a:xfrm>
            <a:off x="367848" y="1274608"/>
            <a:ext cx="5044877" cy="463336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FB83248-D7E1-989C-A1FC-456C1AC72B62}"/>
              </a:ext>
            </a:extLst>
          </p:cNvPr>
          <p:cNvPicPr>
            <a:picLocks noChangeAspect="1"/>
          </p:cNvPicPr>
          <p:nvPr/>
        </p:nvPicPr>
        <p:blipFill>
          <a:blip r:embed="rId3"/>
          <a:srcRect t="5805"/>
          <a:stretch/>
        </p:blipFill>
        <p:spPr>
          <a:xfrm>
            <a:off x="5923521" y="1274608"/>
            <a:ext cx="4854361" cy="55416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2267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89148D-1DF5-6C11-74CD-0524284B11EC}"/>
              </a:ext>
            </a:extLst>
          </p:cNvPr>
          <p:cNvSpPr>
            <a:spLocks noGrp="1"/>
          </p:cNvSpPr>
          <p:nvPr>
            <p:ph type="body" idx="1"/>
          </p:nvPr>
        </p:nvSpPr>
        <p:spPr>
          <a:xfrm>
            <a:off x="422787" y="3215148"/>
            <a:ext cx="11224268" cy="2886312"/>
          </a:xfrm>
        </p:spPr>
        <p:txBody>
          <a:bodyPr>
            <a:normAutofit/>
          </a:bodyPr>
          <a:lstStyle/>
          <a:p>
            <a:pPr marL="50800" indent="0">
              <a:buNone/>
            </a:pPr>
            <a:r>
              <a:rPr lang="en-US" sz="2400" dirty="0">
                <a:latin typeface="Times New Roman" panose="02020603050405020304" pitchFamily="18" charset="0"/>
                <a:cs typeface="Times New Roman" panose="02020603050405020304" pitchFamily="18" charset="0"/>
              </a:rPr>
              <a:t>Results:</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4087B66-0637-1F52-B9C7-29C31B6B32DE}"/>
              </a:ext>
            </a:extLst>
          </p:cNvPr>
          <p:cNvPicPr>
            <a:picLocks noChangeAspect="1"/>
          </p:cNvPicPr>
          <p:nvPr/>
        </p:nvPicPr>
        <p:blipFill>
          <a:blip r:embed="rId2"/>
          <a:stretch>
            <a:fillRect/>
          </a:stretch>
        </p:blipFill>
        <p:spPr>
          <a:xfrm>
            <a:off x="544944" y="3841236"/>
            <a:ext cx="7925487" cy="2400508"/>
          </a:xfrm>
          <a:prstGeom prst="rect">
            <a:avLst/>
          </a:prstGeom>
        </p:spPr>
      </p:pic>
      <p:pic>
        <p:nvPicPr>
          <p:cNvPr id="6" name="Picture 5">
            <a:extLst>
              <a:ext uri="{FF2B5EF4-FFF2-40B4-BE49-F238E27FC236}">
                <a16:creationId xmlns:a16="http://schemas.microsoft.com/office/drawing/2014/main" id="{0F69F5D9-8952-C016-4195-FE5108D1FCD7}"/>
              </a:ext>
            </a:extLst>
          </p:cNvPr>
          <p:cNvPicPr>
            <a:picLocks noChangeAspect="1"/>
          </p:cNvPicPr>
          <p:nvPr/>
        </p:nvPicPr>
        <p:blipFill>
          <a:blip r:embed="rId3"/>
          <a:stretch>
            <a:fillRect/>
          </a:stretch>
        </p:blipFill>
        <p:spPr>
          <a:xfrm>
            <a:off x="310664" y="933357"/>
            <a:ext cx="6477561" cy="1729890"/>
          </a:xfrm>
          <a:prstGeom prst="rect">
            <a:avLst/>
          </a:prstGeom>
        </p:spPr>
      </p:pic>
    </p:spTree>
    <p:extLst>
      <p:ext uri="{BB962C8B-B14F-4D97-AF65-F5344CB8AC3E}">
        <p14:creationId xmlns:p14="http://schemas.microsoft.com/office/powerpoint/2010/main" val="905589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4779B1-F103-54CA-C23F-3AE88133121D}"/>
              </a:ext>
            </a:extLst>
          </p:cNvPr>
          <p:cNvSpPr>
            <a:spLocks noGrp="1"/>
          </p:cNvSpPr>
          <p:nvPr>
            <p:ph type="body" idx="1"/>
          </p:nvPr>
        </p:nvSpPr>
        <p:spPr>
          <a:xfrm>
            <a:off x="447220" y="756540"/>
            <a:ext cx="11111346" cy="5344920"/>
          </a:xfrm>
        </p:spPr>
        <p:txBody>
          <a:bodyPr/>
          <a:lstStyle/>
          <a:p>
            <a:pPr marL="50800" indent="0" algn="ctr">
              <a:buNone/>
            </a:pPr>
            <a:r>
              <a:rPr lang="en-US" sz="2400" b="1" dirty="0">
                <a:latin typeface="Times New Roman" panose="02020603050405020304" pitchFamily="18" charset="0"/>
                <a:cs typeface="Times New Roman" panose="02020603050405020304" pitchFamily="18" charset="0"/>
              </a:rPr>
              <a:t>Single Port RAM:</a:t>
            </a:r>
          </a:p>
          <a:p>
            <a:pPr marL="50800" indent="0" algn="just">
              <a:buNone/>
            </a:pPr>
            <a:r>
              <a:rPr lang="en-US" sz="1600" dirty="0">
                <a:latin typeface="Times New Roman" panose="02020603050405020304" pitchFamily="18" charset="0"/>
                <a:cs typeface="Times New Roman" panose="02020603050405020304" pitchFamily="18" charset="0"/>
              </a:rPr>
              <a:t>Single-Port RAM (Random Access Memory) is a memory module that allows access to only one memory location (either read or write) at a time through a single address and data bus. Unlike dual-port RAM, where two different addresses can be accessed simultaneously, single-port RAM has a single address line, meaning it performs either a read or a write operation during a single clock cycle.</a:t>
            </a:r>
          </a:p>
          <a:p>
            <a:pPr marL="50800" indent="0" algn="just">
              <a:buNone/>
            </a:pPr>
            <a:r>
              <a:rPr lang="en-US" sz="1600" b="1" dirty="0">
                <a:latin typeface="Times New Roman" panose="02020603050405020304" pitchFamily="18" charset="0"/>
                <a:cs typeface="Times New Roman" panose="02020603050405020304" pitchFamily="18" charset="0"/>
              </a:rPr>
              <a:t>Components:</a:t>
            </a:r>
          </a:p>
          <a:p>
            <a:pPr marL="50800" indent="0" algn="just">
              <a:buNone/>
            </a:pPr>
            <a:r>
              <a:rPr lang="en-US" sz="1600" b="1" dirty="0">
                <a:latin typeface="Times New Roman" panose="02020603050405020304" pitchFamily="18" charset="0"/>
                <a:cs typeface="Times New Roman" panose="02020603050405020304" pitchFamily="18" charset="0"/>
              </a:rPr>
              <a:t>Clock (</a:t>
            </a:r>
            <a:r>
              <a:rPr lang="en-US" sz="1600" b="1" dirty="0" err="1">
                <a:latin typeface="Times New Roman" panose="02020603050405020304" pitchFamily="18" charset="0"/>
                <a:cs typeface="Times New Roman" panose="02020603050405020304" pitchFamily="18" charset="0"/>
              </a:rPr>
              <a:t>clk</a:t>
            </a:r>
            <a:r>
              <a:rPr lang="en-US" sz="1600" b="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Controls when data is read or written.</a:t>
            </a:r>
          </a:p>
          <a:p>
            <a:pPr marL="50800" indent="0" algn="just">
              <a:buNone/>
            </a:pPr>
            <a:r>
              <a:rPr lang="en-US" sz="1600" b="1" dirty="0">
                <a:latin typeface="Times New Roman" panose="02020603050405020304" pitchFamily="18" charset="0"/>
                <a:cs typeface="Times New Roman" panose="02020603050405020304" pitchFamily="18" charset="0"/>
              </a:rPr>
              <a:t>Write Enable (we)</a:t>
            </a:r>
            <a:r>
              <a:rPr lang="en-US" sz="1600" dirty="0">
                <a:latin typeface="Times New Roman" panose="02020603050405020304" pitchFamily="18" charset="0"/>
                <a:cs typeface="Times New Roman" panose="02020603050405020304" pitchFamily="18" charset="0"/>
              </a:rPr>
              <a:t>: Determines if data is written to memory during a clock cycle.</a:t>
            </a:r>
          </a:p>
          <a:p>
            <a:pPr marL="50800" indent="0" algn="just">
              <a:buNone/>
            </a:pPr>
            <a:r>
              <a:rPr lang="en-US" sz="1600" b="1" dirty="0">
                <a:latin typeface="Times New Roman" panose="02020603050405020304" pitchFamily="18" charset="0"/>
                <a:cs typeface="Times New Roman" panose="02020603050405020304" pitchFamily="18" charset="0"/>
              </a:rPr>
              <a:t>Address Bus (</a:t>
            </a:r>
            <a:r>
              <a:rPr lang="en-US" sz="1600" b="1" dirty="0" err="1">
                <a:latin typeface="Times New Roman" panose="02020603050405020304" pitchFamily="18" charset="0"/>
                <a:cs typeface="Times New Roman" panose="02020603050405020304" pitchFamily="18" charset="0"/>
              </a:rPr>
              <a:t>addr</a:t>
            </a:r>
            <a:r>
              <a:rPr lang="en-US" sz="1600" b="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Specifies the memory location for reading or writing.</a:t>
            </a:r>
          </a:p>
          <a:p>
            <a:pPr marL="50800" indent="0" algn="just">
              <a:buNone/>
            </a:pPr>
            <a:r>
              <a:rPr lang="en-US" sz="1600" b="1" dirty="0">
                <a:latin typeface="Times New Roman" panose="02020603050405020304" pitchFamily="18" charset="0"/>
                <a:cs typeface="Times New Roman" panose="02020603050405020304" pitchFamily="18" charset="0"/>
              </a:rPr>
              <a:t>Data Input (</a:t>
            </a:r>
            <a:r>
              <a:rPr lang="en-US" sz="1600" b="1" dirty="0" err="1">
                <a:latin typeface="Times New Roman" panose="02020603050405020304" pitchFamily="18" charset="0"/>
                <a:cs typeface="Times New Roman" panose="02020603050405020304" pitchFamily="18" charset="0"/>
              </a:rPr>
              <a:t>data_in</a:t>
            </a:r>
            <a:r>
              <a:rPr lang="en-US" sz="1600" b="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Carries the data to be written into memory.</a:t>
            </a:r>
          </a:p>
          <a:p>
            <a:pPr marL="50800" indent="0" algn="just">
              <a:buNone/>
            </a:pPr>
            <a:r>
              <a:rPr lang="en-US" sz="1600" b="1" dirty="0">
                <a:latin typeface="Times New Roman" panose="02020603050405020304" pitchFamily="18" charset="0"/>
                <a:cs typeface="Times New Roman" panose="02020603050405020304" pitchFamily="18" charset="0"/>
              </a:rPr>
              <a:t>Data Output (</a:t>
            </a:r>
            <a:r>
              <a:rPr lang="en-US" sz="1600" b="1" dirty="0" err="1">
                <a:latin typeface="Times New Roman" panose="02020603050405020304" pitchFamily="18" charset="0"/>
                <a:cs typeface="Times New Roman" panose="02020603050405020304" pitchFamily="18" charset="0"/>
              </a:rPr>
              <a:t>data_out</a:t>
            </a:r>
            <a:r>
              <a:rPr lang="en-US" sz="1600" b="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Holds the data being read from memory.</a:t>
            </a:r>
          </a:p>
          <a:p>
            <a:pPr marL="50800" indent="0">
              <a:buNone/>
            </a:pPr>
            <a:endParaRPr lang="en-IN" sz="1600" dirty="0">
              <a:latin typeface="Times New Roman" panose="02020603050405020304" pitchFamily="18" charset="0"/>
              <a:cs typeface="Times New Roman" panose="02020603050405020304" pitchFamily="18" charset="0"/>
            </a:endParaRPr>
          </a:p>
        </p:txBody>
      </p:sp>
      <p:sp>
        <p:nvSpPr>
          <p:cNvPr id="4" name="AutoShape 3" descr="Memory Design - Digital System Design">
            <a:extLst>
              <a:ext uri="{FF2B5EF4-FFF2-40B4-BE49-F238E27FC236}">
                <a16:creationId xmlns:a16="http://schemas.microsoft.com/office/drawing/2014/main" id="{37C4818C-DE2F-3646-623B-B5D2FD7E8F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7108BEAA-8F76-E156-85D7-02CDD51EFA1B}"/>
              </a:ext>
            </a:extLst>
          </p:cNvPr>
          <p:cNvPicPr>
            <a:picLocks noChangeAspect="1"/>
          </p:cNvPicPr>
          <p:nvPr/>
        </p:nvPicPr>
        <p:blipFill>
          <a:blip r:embed="rId2"/>
          <a:stretch>
            <a:fillRect/>
          </a:stretch>
        </p:blipFill>
        <p:spPr>
          <a:xfrm>
            <a:off x="7748566" y="3581400"/>
            <a:ext cx="3810000" cy="2425700"/>
          </a:xfrm>
          <a:prstGeom prst="rect">
            <a:avLst/>
          </a:prstGeom>
        </p:spPr>
      </p:pic>
      <p:sp>
        <p:nvSpPr>
          <p:cNvPr id="7" name="TextBox 6">
            <a:extLst>
              <a:ext uri="{FF2B5EF4-FFF2-40B4-BE49-F238E27FC236}">
                <a16:creationId xmlns:a16="http://schemas.microsoft.com/office/drawing/2014/main" id="{2A7CE3C1-BC10-ACDB-3B35-A46299979C99}"/>
              </a:ext>
            </a:extLst>
          </p:cNvPr>
          <p:cNvSpPr txBox="1"/>
          <p:nvPr/>
        </p:nvSpPr>
        <p:spPr>
          <a:xfrm>
            <a:off x="7829682" y="6097088"/>
            <a:ext cx="3647768" cy="307777"/>
          </a:xfrm>
          <a:prstGeom prst="rect">
            <a:avLst/>
          </a:prstGeom>
          <a:noFill/>
        </p:spPr>
        <p:txBody>
          <a:bodyPr wrap="square" rtlCol="0">
            <a:spAutoFit/>
          </a:bodyPr>
          <a:lstStyle/>
          <a:p>
            <a:pPr algn="ctr"/>
            <a:r>
              <a:rPr lang="en-US" dirty="0"/>
              <a:t>Block Diagram Single-Port RAM</a:t>
            </a:r>
            <a:endParaRPr lang="en-IN" dirty="0"/>
          </a:p>
        </p:txBody>
      </p:sp>
    </p:spTree>
    <p:extLst>
      <p:ext uri="{BB962C8B-B14F-4D97-AF65-F5344CB8AC3E}">
        <p14:creationId xmlns:p14="http://schemas.microsoft.com/office/powerpoint/2010/main" val="600553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7057E35-0D25-914C-AA27-92C19B754A3C}"/>
              </a:ext>
            </a:extLst>
          </p:cNvPr>
          <p:cNvSpPr>
            <a:spLocks noChangeArrowheads="1"/>
          </p:cNvSpPr>
          <p:nvPr/>
        </p:nvSpPr>
        <p:spPr bwMode="auto">
          <a:xfrm>
            <a:off x="319548" y="725490"/>
            <a:ext cx="11552903" cy="264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Working of Single-Port RAM:</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Clock Cycle Synchronization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operations are synchronized with the clock. On every positive edge of the clock, either a read or write operation takes place.</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Write Operation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If the we (write enable) signal is high during a clock cycle, the data present on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data_in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stored in the memory at the address specified by the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addr</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bus.</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Read Operation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If the we signal is low, the data stored at the address on the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addr</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bus is placed on the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data_out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bus, allowing it to be read.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7617FB22-A1B2-10CB-2E06-1D1E1D951B94}"/>
              </a:ext>
            </a:extLst>
          </p:cNvPr>
          <p:cNvSpPr txBox="1"/>
          <p:nvPr/>
        </p:nvSpPr>
        <p:spPr>
          <a:xfrm>
            <a:off x="319548" y="3429000"/>
            <a:ext cx="11454579" cy="1938992"/>
          </a:xfrm>
          <a:prstGeom prst="rect">
            <a:avLst/>
          </a:prstGeom>
          <a:noFill/>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Applications:</a:t>
            </a:r>
          </a:p>
          <a:p>
            <a:pPr algn="just"/>
            <a:endParaRPr lang="en-US" sz="16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Cache Memory</a:t>
            </a:r>
            <a:r>
              <a:rPr lang="en-US" sz="1600" dirty="0">
                <a:latin typeface="Times New Roman" panose="02020603050405020304" pitchFamily="18" charset="0"/>
                <a:cs typeface="Times New Roman" panose="02020603050405020304" pitchFamily="18" charset="0"/>
              </a:rPr>
              <a:t>: Used in simple cache memory implementations where only one cache line can be accessed at a time.</a:t>
            </a:r>
          </a:p>
          <a:p>
            <a:pPr algn="just"/>
            <a:endParaRPr lang="en-US" sz="1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Embedded Systems</a:t>
            </a:r>
            <a:r>
              <a:rPr lang="en-US" sz="1600" dirty="0">
                <a:latin typeface="Times New Roman" panose="02020603050405020304" pitchFamily="18" charset="0"/>
                <a:cs typeface="Times New Roman" panose="02020603050405020304" pitchFamily="18" charset="0"/>
              </a:rPr>
              <a:t>: Common in microcontroller and FPGA-based designs to store data.</a:t>
            </a:r>
          </a:p>
          <a:p>
            <a:pPr algn="just"/>
            <a:endParaRPr lang="en-US" sz="1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Buffer Storage</a:t>
            </a:r>
            <a:r>
              <a:rPr lang="en-US" sz="1600" dirty="0">
                <a:latin typeface="Times New Roman" panose="02020603050405020304" pitchFamily="18" charset="0"/>
                <a:cs typeface="Times New Roman" panose="02020603050405020304" pitchFamily="18" charset="0"/>
              </a:rPr>
              <a:t>: Used to store temporary data in small processing systems.</a:t>
            </a:r>
          </a:p>
        </p:txBody>
      </p:sp>
    </p:spTree>
    <p:extLst>
      <p:ext uri="{BB962C8B-B14F-4D97-AF65-F5344CB8AC3E}">
        <p14:creationId xmlns:p14="http://schemas.microsoft.com/office/powerpoint/2010/main" val="3402040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67640A-7215-A448-E494-B31337F75550}"/>
              </a:ext>
            </a:extLst>
          </p:cNvPr>
          <p:cNvSpPr>
            <a:spLocks noGrp="1"/>
          </p:cNvSpPr>
          <p:nvPr>
            <p:ph type="body" idx="1"/>
          </p:nvPr>
        </p:nvSpPr>
        <p:spPr>
          <a:xfrm>
            <a:off x="864791" y="635397"/>
            <a:ext cx="11111346" cy="5344920"/>
          </a:xfrm>
        </p:spPr>
        <p:txBody>
          <a:bodyPr>
            <a:normAutofit/>
          </a:bodyPr>
          <a:lstStyle/>
          <a:p>
            <a:pPr marL="50800" indent="0">
              <a:buNone/>
            </a:pPr>
            <a:r>
              <a:rPr lang="en-US" sz="2000" dirty="0">
                <a:latin typeface="Times New Roman" panose="02020603050405020304" pitchFamily="18" charset="0"/>
                <a:cs typeface="Times New Roman" panose="02020603050405020304" pitchFamily="18" charset="0"/>
              </a:rPr>
              <a:t>Verilog Code:</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BAB9675-A45C-B12C-8750-B7D9A92E119D}"/>
              </a:ext>
            </a:extLst>
          </p:cNvPr>
          <p:cNvPicPr>
            <a:picLocks noChangeAspect="1"/>
          </p:cNvPicPr>
          <p:nvPr/>
        </p:nvPicPr>
        <p:blipFill>
          <a:blip r:embed="rId2"/>
          <a:stretch>
            <a:fillRect/>
          </a:stretch>
        </p:blipFill>
        <p:spPr>
          <a:xfrm>
            <a:off x="2666091" y="1112262"/>
            <a:ext cx="6859817" cy="5529428"/>
          </a:xfrm>
          <a:prstGeom prst="rect">
            <a:avLst/>
          </a:prstGeom>
        </p:spPr>
      </p:pic>
    </p:spTree>
    <p:extLst>
      <p:ext uri="{BB962C8B-B14F-4D97-AF65-F5344CB8AC3E}">
        <p14:creationId xmlns:p14="http://schemas.microsoft.com/office/powerpoint/2010/main" val="3515599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2D4DC6D3-D61E-3CCA-B742-024302177C5F}"/>
              </a:ext>
            </a:extLst>
          </p:cNvPr>
          <p:cNvSpPr/>
          <p:nvPr/>
        </p:nvSpPr>
        <p:spPr>
          <a:xfrm>
            <a:off x="1955258" y="733459"/>
            <a:ext cx="1115961" cy="70792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Start</a:t>
            </a:r>
            <a:endParaRPr lang="en-IN"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A0086EF-C0C9-7E6D-8E44-C39C85A57141}"/>
              </a:ext>
            </a:extLst>
          </p:cNvPr>
          <p:cNvSpPr/>
          <p:nvPr/>
        </p:nvSpPr>
        <p:spPr>
          <a:xfrm>
            <a:off x="1386830" y="1833990"/>
            <a:ext cx="2252815" cy="3736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b="1" dirty="0"/>
              <a:t>Define Parameters</a:t>
            </a:r>
            <a:endParaRPr lang="en-IN" b="1"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069696B6-2BBB-F0CA-E863-B6BABDA0574A}"/>
              </a:ext>
            </a:extLst>
          </p:cNvPr>
          <p:cNvSpPr/>
          <p:nvPr/>
        </p:nvSpPr>
        <p:spPr>
          <a:xfrm>
            <a:off x="1386829" y="2579267"/>
            <a:ext cx="2280812" cy="43134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Declare Inputs and Outputs </a:t>
            </a:r>
          </a:p>
        </p:txBody>
      </p:sp>
      <p:sp>
        <p:nvSpPr>
          <p:cNvPr id="8" name="Rectangle: Rounded Corners 7">
            <a:extLst>
              <a:ext uri="{FF2B5EF4-FFF2-40B4-BE49-F238E27FC236}">
                <a16:creationId xmlns:a16="http://schemas.microsoft.com/office/drawing/2014/main" id="{71B96F9E-3B61-8858-E878-5E341122D10F}"/>
              </a:ext>
            </a:extLst>
          </p:cNvPr>
          <p:cNvSpPr/>
          <p:nvPr/>
        </p:nvSpPr>
        <p:spPr>
          <a:xfrm>
            <a:off x="1342756" y="3263917"/>
            <a:ext cx="2368960" cy="48820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Declare Memory Array</a:t>
            </a:r>
          </a:p>
        </p:txBody>
      </p:sp>
      <p:sp>
        <p:nvSpPr>
          <p:cNvPr id="10" name="Rectangle 9">
            <a:extLst>
              <a:ext uri="{FF2B5EF4-FFF2-40B4-BE49-F238E27FC236}">
                <a16:creationId xmlns:a16="http://schemas.microsoft.com/office/drawing/2014/main" id="{15966416-1D68-C730-4B00-D0DDE43D6AC6}"/>
              </a:ext>
            </a:extLst>
          </p:cNvPr>
          <p:cNvSpPr/>
          <p:nvPr/>
        </p:nvSpPr>
        <p:spPr>
          <a:xfrm>
            <a:off x="6096000" y="1875316"/>
            <a:ext cx="1435508" cy="32509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ADDR_WIDTH</a:t>
            </a:r>
          </a:p>
        </p:txBody>
      </p:sp>
      <p:sp>
        <p:nvSpPr>
          <p:cNvPr id="11" name="Rectangle 10">
            <a:extLst>
              <a:ext uri="{FF2B5EF4-FFF2-40B4-BE49-F238E27FC236}">
                <a16:creationId xmlns:a16="http://schemas.microsoft.com/office/drawing/2014/main" id="{452C40DD-099C-537D-B95E-F58976B8B7FD}"/>
              </a:ext>
            </a:extLst>
          </p:cNvPr>
          <p:cNvSpPr/>
          <p:nvPr/>
        </p:nvSpPr>
        <p:spPr>
          <a:xfrm>
            <a:off x="5255555" y="2618791"/>
            <a:ext cx="629266" cy="38044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we</a:t>
            </a:r>
          </a:p>
        </p:txBody>
      </p:sp>
      <p:sp>
        <p:nvSpPr>
          <p:cNvPr id="12" name="Rectangle 11">
            <a:extLst>
              <a:ext uri="{FF2B5EF4-FFF2-40B4-BE49-F238E27FC236}">
                <a16:creationId xmlns:a16="http://schemas.microsoft.com/office/drawing/2014/main" id="{8F85B7FB-1A50-2640-FE71-134DDCADA4D2}"/>
              </a:ext>
            </a:extLst>
          </p:cNvPr>
          <p:cNvSpPr/>
          <p:nvPr/>
        </p:nvSpPr>
        <p:spPr>
          <a:xfrm>
            <a:off x="6307181" y="2630174"/>
            <a:ext cx="629265" cy="38044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 </a:t>
            </a:r>
            <a:r>
              <a:rPr lang="en-IN" dirty="0" err="1"/>
              <a:t>addr</a:t>
            </a:r>
            <a:endParaRPr lang="en-IN" dirty="0"/>
          </a:p>
        </p:txBody>
      </p:sp>
      <p:sp>
        <p:nvSpPr>
          <p:cNvPr id="13" name="Rectangle 12">
            <a:extLst>
              <a:ext uri="{FF2B5EF4-FFF2-40B4-BE49-F238E27FC236}">
                <a16:creationId xmlns:a16="http://schemas.microsoft.com/office/drawing/2014/main" id="{DBB53D4D-2DD9-C272-64AD-77B21AD1362D}"/>
              </a:ext>
            </a:extLst>
          </p:cNvPr>
          <p:cNvSpPr/>
          <p:nvPr/>
        </p:nvSpPr>
        <p:spPr>
          <a:xfrm>
            <a:off x="4277031" y="2618792"/>
            <a:ext cx="629265" cy="38044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err="1"/>
              <a:t>clk</a:t>
            </a:r>
            <a:endParaRPr lang="en-IN" dirty="0"/>
          </a:p>
        </p:txBody>
      </p:sp>
      <p:sp>
        <p:nvSpPr>
          <p:cNvPr id="14" name="Rectangle 13">
            <a:extLst>
              <a:ext uri="{FF2B5EF4-FFF2-40B4-BE49-F238E27FC236}">
                <a16:creationId xmlns:a16="http://schemas.microsoft.com/office/drawing/2014/main" id="{7B46EBE6-5E85-B0C2-FA2B-D833B8A04FBB}"/>
              </a:ext>
            </a:extLst>
          </p:cNvPr>
          <p:cNvSpPr/>
          <p:nvPr/>
        </p:nvSpPr>
        <p:spPr>
          <a:xfrm>
            <a:off x="4277031" y="1882524"/>
            <a:ext cx="1425677" cy="32509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DATA_WIDTH</a:t>
            </a:r>
          </a:p>
        </p:txBody>
      </p:sp>
      <p:sp>
        <p:nvSpPr>
          <p:cNvPr id="15" name="Rectangle 14">
            <a:extLst>
              <a:ext uri="{FF2B5EF4-FFF2-40B4-BE49-F238E27FC236}">
                <a16:creationId xmlns:a16="http://schemas.microsoft.com/office/drawing/2014/main" id="{665B59B0-69B5-51D6-9650-831CF91A3459}"/>
              </a:ext>
            </a:extLst>
          </p:cNvPr>
          <p:cNvSpPr/>
          <p:nvPr/>
        </p:nvSpPr>
        <p:spPr>
          <a:xfrm>
            <a:off x="7285706" y="2618790"/>
            <a:ext cx="782506" cy="39182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err="1"/>
              <a:t>data_in</a:t>
            </a:r>
            <a:endParaRPr lang="en-IN" dirty="0"/>
          </a:p>
        </p:txBody>
      </p:sp>
      <p:sp>
        <p:nvSpPr>
          <p:cNvPr id="16" name="Rectangle 15">
            <a:extLst>
              <a:ext uri="{FF2B5EF4-FFF2-40B4-BE49-F238E27FC236}">
                <a16:creationId xmlns:a16="http://schemas.microsoft.com/office/drawing/2014/main" id="{3D2684C9-9933-739C-4F52-8B24AA9B2927}"/>
              </a:ext>
            </a:extLst>
          </p:cNvPr>
          <p:cNvSpPr/>
          <p:nvPr/>
        </p:nvSpPr>
        <p:spPr>
          <a:xfrm>
            <a:off x="8524360" y="2618790"/>
            <a:ext cx="944737" cy="38044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err="1"/>
              <a:t>data_out</a:t>
            </a:r>
            <a:endParaRPr lang="en-IN" dirty="0"/>
          </a:p>
        </p:txBody>
      </p:sp>
      <p:sp>
        <p:nvSpPr>
          <p:cNvPr id="17" name="Rectangle 16">
            <a:extLst>
              <a:ext uri="{FF2B5EF4-FFF2-40B4-BE49-F238E27FC236}">
                <a16:creationId xmlns:a16="http://schemas.microsoft.com/office/drawing/2014/main" id="{BA7EB459-68AE-ED93-B0EA-52D7004D85ED}"/>
              </a:ext>
            </a:extLst>
          </p:cNvPr>
          <p:cNvSpPr/>
          <p:nvPr/>
        </p:nvSpPr>
        <p:spPr>
          <a:xfrm>
            <a:off x="4277031" y="3263917"/>
            <a:ext cx="2163098" cy="45270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reg [DATA_WIDTH-1:0]</a:t>
            </a:r>
          </a:p>
        </p:txBody>
      </p:sp>
      <p:sp>
        <p:nvSpPr>
          <p:cNvPr id="18" name="Rectangle 17">
            <a:extLst>
              <a:ext uri="{FF2B5EF4-FFF2-40B4-BE49-F238E27FC236}">
                <a16:creationId xmlns:a16="http://schemas.microsoft.com/office/drawing/2014/main" id="{247094CC-4509-B409-8B2A-33FB09487E3D}"/>
              </a:ext>
            </a:extLst>
          </p:cNvPr>
          <p:cNvSpPr/>
          <p:nvPr/>
        </p:nvSpPr>
        <p:spPr>
          <a:xfrm>
            <a:off x="6790351" y="3251987"/>
            <a:ext cx="2620293" cy="44132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ram [2**ADDR_WIDTH-1:0]</a:t>
            </a:r>
          </a:p>
        </p:txBody>
      </p:sp>
      <p:sp>
        <p:nvSpPr>
          <p:cNvPr id="19" name="Parallelogram 18">
            <a:extLst>
              <a:ext uri="{FF2B5EF4-FFF2-40B4-BE49-F238E27FC236}">
                <a16:creationId xmlns:a16="http://schemas.microsoft.com/office/drawing/2014/main" id="{7F3B2E39-5A16-2A56-63DD-ED50B311214C}"/>
              </a:ext>
            </a:extLst>
          </p:cNvPr>
          <p:cNvSpPr/>
          <p:nvPr/>
        </p:nvSpPr>
        <p:spPr>
          <a:xfrm>
            <a:off x="1215725" y="4113370"/>
            <a:ext cx="2495991" cy="488202"/>
          </a:xfrm>
          <a:prstGeom prst="parallelogram">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Check if Write Enable</a:t>
            </a:r>
          </a:p>
        </p:txBody>
      </p:sp>
      <p:cxnSp>
        <p:nvCxnSpPr>
          <p:cNvPr id="21" name="Connector: Elbow 20">
            <a:extLst>
              <a:ext uri="{FF2B5EF4-FFF2-40B4-BE49-F238E27FC236}">
                <a16:creationId xmlns:a16="http://schemas.microsoft.com/office/drawing/2014/main" id="{3ADF00B1-B452-BE4A-BD41-F09C23DF9850}"/>
              </a:ext>
            </a:extLst>
          </p:cNvPr>
          <p:cNvCxnSpPr>
            <a:cxnSpLocks/>
            <a:stCxn id="19" idx="4"/>
            <a:endCxn id="36" idx="3"/>
          </p:cNvCxnSpPr>
          <p:nvPr/>
        </p:nvCxnSpPr>
        <p:spPr>
          <a:xfrm rot="5400000">
            <a:off x="1423472" y="4410775"/>
            <a:ext cx="849453" cy="123104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Top Corners Rounded 26">
            <a:extLst>
              <a:ext uri="{FF2B5EF4-FFF2-40B4-BE49-F238E27FC236}">
                <a16:creationId xmlns:a16="http://schemas.microsoft.com/office/drawing/2014/main" id="{C48BAA3F-C988-1D1E-D39A-AC364E83376F}"/>
              </a:ext>
            </a:extLst>
          </p:cNvPr>
          <p:cNvSpPr/>
          <p:nvPr/>
        </p:nvSpPr>
        <p:spPr>
          <a:xfrm>
            <a:off x="4306530" y="4170174"/>
            <a:ext cx="2133599" cy="390993"/>
          </a:xfrm>
          <a:prstGeom prst="round2Same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ram[</a:t>
            </a:r>
            <a:r>
              <a:rPr lang="en-IN" b="1" dirty="0" err="1">
                <a:latin typeface="Times New Roman" panose="02020603050405020304" pitchFamily="18" charset="0"/>
                <a:cs typeface="Times New Roman" panose="02020603050405020304" pitchFamily="18" charset="0"/>
              </a:rPr>
              <a:t>addr</a:t>
            </a:r>
            <a:r>
              <a:rPr lang="en-IN" b="1" dirty="0">
                <a:latin typeface="Times New Roman" panose="02020603050405020304" pitchFamily="18" charset="0"/>
                <a:cs typeface="Times New Roman" panose="02020603050405020304" pitchFamily="18" charset="0"/>
              </a:rPr>
              <a:t>] &lt;= </a:t>
            </a:r>
            <a:r>
              <a:rPr lang="en-IN" b="1" dirty="0" err="1">
                <a:latin typeface="Times New Roman" panose="02020603050405020304" pitchFamily="18" charset="0"/>
                <a:cs typeface="Times New Roman" panose="02020603050405020304" pitchFamily="18" charset="0"/>
              </a:rPr>
              <a:t>data_in</a:t>
            </a:r>
            <a:r>
              <a:rPr lang="en-IN" b="1" dirty="0">
                <a:latin typeface="Times New Roman" panose="02020603050405020304" pitchFamily="18" charset="0"/>
                <a:cs typeface="Times New Roman" panose="02020603050405020304" pitchFamily="18" charset="0"/>
              </a:rPr>
              <a:t>;</a:t>
            </a:r>
          </a:p>
        </p:txBody>
      </p:sp>
      <p:sp>
        <p:nvSpPr>
          <p:cNvPr id="28" name="TextBox 27">
            <a:extLst>
              <a:ext uri="{FF2B5EF4-FFF2-40B4-BE49-F238E27FC236}">
                <a16:creationId xmlns:a16="http://schemas.microsoft.com/office/drawing/2014/main" id="{80672F79-0509-3D61-73D5-8A4C6984810A}"/>
              </a:ext>
            </a:extLst>
          </p:cNvPr>
          <p:cNvSpPr txBox="1"/>
          <p:nvPr/>
        </p:nvSpPr>
        <p:spPr>
          <a:xfrm>
            <a:off x="1171650" y="4774841"/>
            <a:ext cx="1064118" cy="307777"/>
          </a:xfrm>
          <a:prstGeom prst="rect">
            <a:avLst/>
          </a:prstGeom>
          <a:noFill/>
        </p:spPr>
        <p:txBody>
          <a:bodyPr wrap="square" rtlCol="0">
            <a:spAutoFit/>
          </a:bodyPr>
          <a:lstStyle/>
          <a:p>
            <a:pPr algn="ctr"/>
            <a:r>
              <a:rPr lang="en-US" dirty="0"/>
              <a:t>we(active)</a:t>
            </a:r>
            <a:endParaRPr lang="en-IN" dirty="0"/>
          </a:p>
        </p:txBody>
      </p:sp>
      <p:cxnSp>
        <p:nvCxnSpPr>
          <p:cNvPr id="32" name="Connector: Elbow 31">
            <a:extLst>
              <a:ext uri="{FF2B5EF4-FFF2-40B4-BE49-F238E27FC236}">
                <a16:creationId xmlns:a16="http://schemas.microsoft.com/office/drawing/2014/main" id="{30F50155-3B6C-78BD-1289-DEFC25B06341}"/>
              </a:ext>
            </a:extLst>
          </p:cNvPr>
          <p:cNvCxnSpPr>
            <a:cxnSpLocks/>
            <a:stCxn id="7" idx="1"/>
            <a:endCxn id="19" idx="5"/>
          </p:cNvCxnSpPr>
          <p:nvPr/>
        </p:nvCxnSpPr>
        <p:spPr>
          <a:xfrm rot="10800000" flipV="1">
            <a:off x="1276751" y="2794941"/>
            <a:ext cx="110079" cy="1562529"/>
          </a:xfrm>
          <a:prstGeom prst="bentConnector3">
            <a:avLst>
              <a:gd name="adj1" fmla="val 363106"/>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Top Corners Rounded 34">
            <a:extLst>
              <a:ext uri="{FF2B5EF4-FFF2-40B4-BE49-F238E27FC236}">
                <a16:creationId xmlns:a16="http://schemas.microsoft.com/office/drawing/2014/main" id="{23315EEB-BCF5-9AB1-4D81-74C0D9859440}"/>
              </a:ext>
            </a:extLst>
          </p:cNvPr>
          <p:cNvSpPr/>
          <p:nvPr/>
        </p:nvSpPr>
        <p:spPr>
          <a:xfrm>
            <a:off x="6790351" y="4180723"/>
            <a:ext cx="2748956" cy="380444"/>
          </a:xfrm>
          <a:prstGeom prst="round2Same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ram [2**ADDR_WIDTH-1:0];</a:t>
            </a:r>
          </a:p>
        </p:txBody>
      </p:sp>
      <p:sp>
        <p:nvSpPr>
          <p:cNvPr id="36" name="Rectangle: Top Corners Rounded 35">
            <a:extLst>
              <a:ext uri="{FF2B5EF4-FFF2-40B4-BE49-F238E27FC236}">
                <a16:creationId xmlns:a16="http://schemas.microsoft.com/office/drawing/2014/main" id="{62152FFE-392B-4A6E-ADDC-E807C949ECD7}"/>
              </a:ext>
            </a:extLst>
          </p:cNvPr>
          <p:cNvSpPr/>
          <p:nvPr/>
        </p:nvSpPr>
        <p:spPr>
          <a:xfrm>
            <a:off x="165875" y="5451025"/>
            <a:ext cx="2133599" cy="390993"/>
          </a:xfrm>
          <a:prstGeom prst="round2Same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ram[</a:t>
            </a:r>
            <a:r>
              <a:rPr lang="en-IN" b="1" dirty="0" err="1">
                <a:latin typeface="Times New Roman" panose="02020603050405020304" pitchFamily="18" charset="0"/>
                <a:cs typeface="Times New Roman" panose="02020603050405020304" pitchFamily="18" charset="0"/>
              </a:rPr>
              <a:t>addr</a:t>
            </a:r>
            <a:r>
              <a:rPr lang="en-IN" b="1" dirty="0">
                <a:latin typeface="Times New Roman" panose="02020603050405020304" pitchFamily="18" charset="0"/>
                <a:cs typeface="Times New Roman" panose="02020603050405020304" pitchFamily="18" charset="0"/>
              </a:rPr>
              <a:t>] &lt;= </a:t>
            </a:r>
            <a:r>
              <a:rPr lang="en-IN" b="1" dirty="0" err="1">
                <a:latin typeface="Times New Roman" panose="02020603050405020304" pitchFamily="18" charset="0"/>
                <a:cs typeface="Times New Roman" panose="02020603050405020304" pitchFamily="18" charset="0"/>
              </a:rPr>
              <a:t>data_in</a:t>
            </a:r>
            <a:r>
              <a:rPr lang="en-IN" b="1" dirty="0">
                <a:latin typeface="Times New Roman" panose="02020603050405020304" pitchFamily="18" charset="0"/>
                <a:cs typeface="Times New Roman" panose="02020603050405020304" pitchFamily="18" charset="0"/>
              </a:rPr>
              <a:t>;</a:t>
            </a:r>
          </a:p>
        </p:txBody>
      </p:sp>
      <p:sp>
        <p:nvSpPr>
          <p:cNvPr id="37" name="Rectangle: Top Corners Rounded 36">
            <a:extLst>
              <a:ext uri="{FF2B5EF4-FFF2-40B4-BE49-F238E27FC236}">
                <a16:creationId xmlns:a16="http://schemas.microsoft.com/office/drawing/2014/main" id="{481B2789-0646-101A-4476-D78E61FD96B6}"/>
              </a:ext>
            </a:extLst>
          </p:cNvPr>
          <p:cNvSpPr/>
          <p:nvPr/>
        </p:nvSpPr>
        <p:spPr>
          <a:xfrm>
            <a:off x="2688989" y="5451025"/>
            <a:ext cx="2133599" cy="390993"/>
          </a:xfrm>
          <a:prstGeom prst="round2Same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b="1" dirty="0" err="1">
                <a:latin typeface="Times New Roman" panose="02020603050405020304" pitchFamily="18" charset="0"/>
                <a:cs typeface="Times New Roman" panose="02020603050405020304" pitchFamily="18" charset="0"/>
              </a:rPr>
              <a:t>data_out</a:t>
            </a:r>
            <a:r>
              <a:rPr lang="en-IN" b="1" dirty="0">
                <a:latin typeface="Times New Roman" panose="02020603050405020304" pitchFamily="18" charset="0"/>
                <a:cs typeface="Times New Roman" panose="02020603050405020304" pitchFamily="18" charset="0"/>
              </a:rPr>
              <a:t> &lt;= ram[</a:t>
            </a:r>
            <a:r>
              <a:rPr lang="en-IN" b="1" dirty="0" err="1">
                <a:latin typeface="Times New Roman" panose="02020603050405020304" pitchFamily="18" charset="0"/>
                <a:cs typeface="Times New Roman" panose="02020603050405020304" pitchFamily="18" charset="0"/>
              </a:rPr>
              <a:t>addr</a:t>
            </a:r>
            <a:r>
              <a:rPr lang="en-IN" b="1" dirty="0">
                <a:latin typeface="Times New Roman" panose="02020603050405020304" pitchFamily="18" charset="0"/>
                <a:cs typeface="Times New Roman" panose="02020603050405020304" pitchFamily="18" charset="0"/>
              </a:rPr>
              <a:t>]</a:t>
            </a:r>
          </a:p>
        </p:txBody>
      </p:sp>
      <p:cxnSp>
        <p:nvCxnSpPr>
          <p:cNvPr id="42" name="Connector: Elbow 41">
            <a:extLst>
              <a:ext uri="{FF2B5EF4-FFF2-40B4-BE49-F238E27FC236}">
                <a16:creationId xmlns:a16="http://schemas.microsoft.com/office/drawing/2014/main" id="{1234DC71-1D4C-D86E-1327-FF337E7553B5}"/>
              </a:ext>
            </a:extLst>
          </p:cNvPr>
          <p:cNvCxnSpPr>
            <a:cxnSpLocks/>
            <a:stCxn id="19" idx="4"/>
            <a:endCxn id="37" idx="3"/>
          </p:cNvCxnSpPr>
          <p:nvPr/>
        </p:nvCxnSpPr>
        <p:spPr>
          <a:xfrm rot="16200000" flipH="1">
            <a:off x="2685029" y="4380264"/>
            <a:ext cx="849453" cy="12920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F2A3010-8E76-68C2-97E2-07F5DD942FF2}"/>
              </a:ext>
            </a:extLst>
          </p:cNvPr>
          <p:cNvSpPr txBox="1"/>
          <p:nvPr/>
        </p:nvSpPr>
        <p:spPr>
          <a:xfrm rot="10800000" flipH="1" flipV="1">
            <a:off x="2756535" y="4756329"/>
            <a:ext cx="784986" cy="307777"/>
          </a:xfrm>
          <a:prstGeom prst="rect">
            <a:avLst/>
          </a:prstGeom>
          <a:noFill/>
        </p:spPr>
        <p:txBody>
          <a:bodyPr wrap="square" rtlCol="0">
            <a:spAutoFit/>
          </a:bodyPr>
          <a:lstStyle/>
          <a:p>
            <a:pPr algn="ctr"/>
            <a:r>
              <a:rPr lang="en-US" dirty="0"/>
              <a:t>else</a:t>
            </a:r>
            <a:endParaRPr lang="en-IN" dirty="0"/>
          </a:p>
        </p:txBody>
      </p:sp>
      <p:sp>
        <p:nvSpPr>
          <p:cNvPr id="59" name="Oval 58">
            <a:extLst>
              <a:ext uri="{FF2B5EF4-FFF2-40B4-BE49-F238E27FC236}">
                <a16:creationId xmlns:a16="http://schemas.microsoft.com/office/drawing/2014/main" id="{E3437A07-8B8E-D142-88B3-4A7293847598}"/>
              </a:ext>
            </a:extLst>
          </p:cNvPr>
          <p:cNvSpPr/>
          <p:nvPr/>
        </p:nvSpPr>
        <p:spPr>
          <a:xfrm>
            <a:off x="2133600" y="6124541"/>
            <a:ext cx="865239" cy="65698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End</a:t>
            </a:r>
            <a:endParaRPr lang="en-IN" dirty="0"/>
          </a:p>
        </p:txBody>
      </p:sp>
      <p:cxnSp>
        <p:nvCxnSpPr>
          <p:cNvPr id="61" name="Connector: Elbow 60">
            <a:extLst>
              <a:ext uri="{FF2B5EF4-FFF2-40B4-BE49-F238E27FC236}">
                <a16:creationId xmlns:a16="http://schemas.microsoft.com/office/drawing/2014/main" id="{78C78F91-B894-C7F5-5298-BB09C2C78668}"/>
              </a:ext>
            </a:extLst>
          </p:cNvPr>
          <p:cNvCxnSpPr>
            <a:cxnSpLocks/>
            <a:stCxn id="37" idx="1"/>
            <a:endCxn id="59" idx="0"/>
          </p:cNvCxnSpPr>
          <p:nvPr/>
        </p:nvCxnSpPr>
        <p:spPr>
          <a:xfrm rot="5400000">
            <a:off x="3019744" y="5388495"/>
            <a:ext cx="282523" cy="11895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4FDF6F-2371-3B1F-F128-F79736B06E5D}"/>
              </a:ext>
            </a:extLst>
          </p:cNvPr>
          <p:cNvCxnSpPr>
            <a:cxnSpLocks/>
            <a:stCxn id="36" idx="1"/>
            <a:endCxn id="59" idx="0"/>
          </p:cNvCxnSpPr>
          <p:nvPr/>
        </p:nvCxnSpPr>
        <p:spPr>
          <a:xfrm rot="16200000" flipH="1">
            <a:off x="1758186" y="5316506"/>
            <a:ext cx="282523" cy="13335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3272D9F-F26F-60B8-8E54-D04E6BAC40B8}"/>
              </a:ext>
            </a:extLst>
          </p:cNvPr>
          <p:cNvCxnSpPr>
            <a:stCxn id="3" idx="4"/>
            <a:endCxn id="4" idx="0"/>
          </p:cNvCxnSpPr>
          <p:nvPr/>
        </p:nvCxnSpPr>
        <p:spPr>
          <a:xfrm flipH="1">
            <a:off x="2513238" y="1441380"/>
            <a:ext cx="1" cy="392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EFC2DCF-A686-6A4D-5467-0B4FA398D93F}"/>
              </a:ext>
            </a:extLst>
          </p:cNvPr>
          <p:cNvCxnSpPr>
            <a:cxnSpLocks/>
            <a:stCxn id="4" idx="2"/>
            <a:endCxn id="7" idx="0"/>
          </p:cNvCxnSpPr>
          <p:nvPr/>
        </p:nvCxnSpPr>
        <p:spPr>
          <a:xfrm>
            <a:off x="2513238" y="2207615"/>
            <a:ext cx="13997" cy="371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8E5FB4A-4AE2-A779-3B0A-5D60871471E4}"/>
              </a:ext>
            </a:extLst>
          </p:cNvPr>
          <p:cNvCxnSpPr>
            <a:cxnSpLocks/>
            <a:stCxn id="7" idx="2"/>
            <a:endCxn id="8" idx="0"/>
          </p:cNvCxnSpPr>
          <p:nvPr/>
        </p:nvCxnSpPr>
        <p:spPr>
          <a:xfrm>
            <a:off x="2527235" y="3010616"/>
            <a:ext cx="1" cy="253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BB06554-7003-A590-867F-3FC6841FE95B}"/>
              </a:ext>
            </a:extLst>
          </p:cNvPr>
          <p:cNvCxnSpPr>
            <a:cxnSpLocks/>
            <a:stCxn id="8" idx="2"/>
            <a:endCxn id="19" idx="1"/>
          </p:cNvCxnSpPr>
          <p:nvPr/>
        </p:nvCxnSpPr>
        <p:spPr>
          <a:xfrm flipH="1">
            <a:off x="2524746" y="3752119"/>
            <a:ext cx="2490" cy="361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486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C4A95-1026-2A7E-07F4-17483DCC470C}"/>
              </a:ext>
            </a:extLst>
          </p:cNvPr>
          <p:cNvSpPr>
            <a:spLocks noGrp="1"/>
          </p:cNvSpPr>
          <p:nvPr>
            <p:ph type="body" idx="1"/>
          </p:nvPr>
        </p:nvSpPr>
        <p:spPr>
          <a:xfrm>
            <a:off x="540327" y="756540"/>
            <a:ext cx="11111346" cy="5344920"/>
          </a:xfrm>
        </p:spPr>
        <p:txBody>
          <a:bodyPr>
            <a:normAutofit/>
          </a:bodyPr>
          <a:lstStyle/>
          <a:p>
            <a:pPr marL="50800" indent="0">
              <a:buNone/>
            </a:pPr>
            <a:r>
              <a:rPr lang="en-US" sz="2400" dirty="0">
                <a:latin typeface="Times New Roman" panose="02020603050405020304" pitchFamily="18" charset="0"/>
                <a:cs typeface="Times New Roman" panose="02020603050405020304" pitchFamily="18" charset="0"/>
              </a:rPr>
              <a:t>Results:</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50EDFA4-F286-0074-9D6A-BA617AC48E0B}"/>
              </a:ext>
            </a:extLst>
          </p:cNvPr>
          <p:cNvPicPr>
            <a:picLocks noChangeAspect="1"/>
          </p:cNvPicPr>
          <p:nvPr/>
        </p:nvPicPr>
        <p:blipFill>
          <a:blip r:embed="rId2"/>
          <a:stretch>
            <a:fillRect/>
          </a:stretch>
        </p:blipFill>
        <p:spPr>
          <a:xfrm>
            <a:off x="755141" y="1716053"/>
            <a:ext cx="10770294" cy="3696802"/>
          </a:xfrm>
          <a:prstGeom prst="rect">
            <a:avLst/>
          </a:prstGeom>
        </p:spPr>
      </p:pic>
    </p:spTree>
    <p:extLst>
      <p:ext uri="{BB962C8B-B14F-4D97-AF65-F5344CB8AC3E}">
        <p14:creationId xmlns:p14="http://schemas.microsoft.com/office/powerpoint/2010/main" val="2649770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FEE37F-7631-7977-9DBB-F655398B13A9}"/>
              </a:ext>
            </a:extLst>
          </p:cNvPr>
          <p:cNvSpPr>
            <a:spLocks noGrp="1"/>
          </p:cNvSpPr>
          <p:nvPr>
            <p:ph type="body" idx="1"/>
          </p:nvPr>
        </p:nvSpPr>
        <p:spPr>
          <a:xfrm>
            <a:off x="4127971" y="644012"/>
            <a:ext cx="7939364" cy="6081253"/>
          </a:xfrm>
        </p:spPr>
        <p:txBody>
          <a:bodyPr>
            <a:normAutofit fontScale="85000" lnSpcReduction="20000"/>
          </a:bodyPr>
          <a:lstStyle/>
          <a:p>
            <a:pPr marL="50800" indent="0" algn="ctr">
              <a:buNone/>
            </a:pPr>
            <a:r>
              <a:rPr lang="en-US" sz="3000" dirty="0">
                <a:latin typeface="Times New Roman" panose="02020603050405020304" pitchFamily="18" charset="0"/>
                <a:cs typeface="Times New Roman" panose="02020603050405020304" pitchFamily="18" charset="0"/>
              </a:rPr>
              <a:t>Abstract</a:t>
            </a:r>
          </a:p>
          <a:p>
            <a:pPr marL="50800" indent="0" algn="just">
              <a:lnSpc>
                <a:spcPct val="120000"/>
              </a:lnSpc>
              <a:buNone/>
            </a:pPr>
            <a:br>
              <a:rPr lang="en-US" sz="1700" dirty="0">
                <a:latin typeface="Times New Roman" panose="02020603050405020304" pitchFamily="18" charset="0"/>
                <a:cs typeface="Times New Roman" panose="02020603050405020304" pitchFamily="18" charset="0"/>
              </a:rPr>
            </a:br>
            <a:r>
              <a:rPr lang="en-IN"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Designing a byte-enable memory in </a:t>
            </a:r>
            <a:r>
              <a:rPr lang="en-IN" sz="19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verilog</a:t>
            </a:r>
            <a:r>
              <a:rPr lang="en-IN"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and system </a:t>
            </a:r>
            <a:r>
              <a:rPr lang="en-IN" sz="19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verilog</a:t>
            </a:r>
            <a:r>
              <a:rPr lang="en-IN"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involves creating a memory module that allows for selective enabling of individual bytes within a wider data word during read and write operations. This functionality is crucial in systems where precise control over memory access and modification is needed, such as in embedded systems, processors, and digital signal processing applications. Byte-enable memory modules are essential components in digital systems, enabling fine-grained control over memory operations. It prevents the implementation of a </a:t>
            </a:r>
            <a:r>
              <a:rPr lang="en-IN" sz="19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byteenable</a:t>
            </a:r>
            <a:r>
              <a:rPr lang="en-IN"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memory module using both </a:t>
            </a:r>
            <a:r>
              <a:rPr lang="en-IN" sz="19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verilog</a:t>
            </a:r>
            <a:r>
              <a:rPr lang="en-IN"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and system </a:t>
            </a:r>
            <a:r>
              <a:rPr lang="en-IN" sz="19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verilog</a:t>
            </a:r>
            <a:r>
              <a:rPr lang="en-IN"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This optimizes memory usage and enhances performance in various applications, including embedded systems and data-intensive computing tasks. Mostly all embedded memory blocks that are implemented as rams support byte enables that mask the input data for specific bytes, nibbles, or bits of data. This process begins with defining the memory's architecture, including parameters such as word size, memory depth, and the number of bytes enabled. In </a:t>
            </a:r>
            <a:r>
              <a:rPr lang="en-IN" sz="19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verilog</a:t>
            </a:r>
            <a:r>
              <a:rPr lang="en-IN"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the implementation involves creating a memory array and developing logic for handling byte-enable signals during read and write operations. It writes logic ensures that only the selected bytes are modified, while the read logic provides the correct data bytes based on the enable signals. In this proposed system, system </a:t>
            </a:r>
            <a:r>
              <a:rPr lang="en-IN" sz="19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verilog</a:t>
            </a:r>
            <a:r>
              <a:rPr lang="en-IN"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extends its capabilities by introducing advanced features such as type definitions, enumerations, and packed structures, which facilitate more efficient and readable code. The implementation in system </a:t>
            </a:r>
            <a:r>
              <a:rPr lang="en-IN" sz="19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verilog</a:t>
            </a:r>
            <a:r>
              <a:rPr lang="en-IN"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takes advantage of these features to streamline the design process, enhance code maintainability, and will improve simulation and byte-enable memory access efficiency, reduces power consumption, and enhances the flexibility of data handling in various computing systems.</a:t>
            </a:r>
            <a:endParaRPr lang="en-IN" sz="1900"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22A8DDEC-D5BD-3D13-7062-387F29201941}"/>
              </a:ext>
            </a:extLst>
          </p:cNvPr>
          <p:cNvPicPr>
            <a:picLocks noChangeAspect="1"/>
          </p:cNvPicPr>
          <p:nvPr/>
        </p:nvPicPr>
        <p:blipFill>
          <a:blip r:embed="rId2"/>
          <a:stretch>
            <a:fillRect/>
          </a:stretch>
        </p:blipFill>
        <p:spPr>
          <a:xfrm>
            <a:off x="124665" y="2100047"/>
            <a:ext cx="4003306" cy="33019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B4650B25-B15F-F54C-E9F3-834EFF2482E9}"/>
              </a:ext>
            </a:extLst>
          </p:cNvPr>
          <p:cNvSpPr txBox="1"/>
          <p:nvPr/>
        </p:nvSpPr>
        <p:spPr>
          <a:xfrm>
            <a:off x="216310" y="5555226"/>
            <a:ext cx="3911661" cy="523220"/>
          </a:xfrm>
          <a:prstGeom prst="rect">
            <a:avLst/>
          </a:prstGeom>
          <a:noFill/>
        </p:spPr>
        <p:txBody>
          <a:bodyPr wrap="square" rtlCol="0">
            <a:spAutoFit/>
          </a:bodyPr>
          <a:lstStyle/>
          <a:p>
            <a:r>
              <a:rPr lang="en-US" dirty="0"/>
              <a:t>Fig:- Random Access Memory(RAM) Background </a:t>
            </a:r>
          </a:p>
        </p:txBody>
      </p:sp>
    </p:spTree>
    <p:extLst>
      <p:ext uri="{BB962C8B-B14F-4D97-AF65-F5344CB8AC3E}">
        <p14:creationId xmlns:p14="http://schemas.microsoft.com/office/powerpoint/2010/main" val="1755058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6ACC64-17CC-BACE-102C-C81079EDA148}"/>
              </a:ext>
            </a:extLst>
          </p:cNvPr>
          <p:cNvSpPr>
            <a:spLocks noGrp="1"/>
          </p:cNvSpPr>
          <p:nvPr>
            <p:ph type="body" idx="1"/>
          </p:nvPr>
        </p:nvSpPr>
        <p:spPr/>
        <p:txBody>
          <a:bodyPr/>
          <a:lstStyle/>
          <a:p>
            <a:pPr marL="50800" indent="0">
              <a:buNone/>
            </a:pPr>
            <a:r>
              <a:rPr lang="en-US" dirty="0">
                <a:latin typeface="Times New Roman" panose="02020603050405020304" pitchFamily="18" charset="0"/>
                <a:cs typeface="Times New Roman" panose="02020603050405020304" pitchFamily="18" charset="0"/>
              </a:rPr>
              <a:t>Schematic Diagram:</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E1F4665-50B7-2C11-30C4-70EC110B0DBC}"/>
              </a:ext>
            </a:extLst>
          </p:cNvPr>
          <p:cNvPicPr>
            <a:picLocks noChangeAspect="1"/>
          </p:cNvPicPr>
          <p:nvPr/>
        </p:nvPicPr>
        <p:blipFill>
          <a:blip r:embed="rId2"/>
          <a:stretch>
            <a:fillRect/>
          </a:stretch>
        </p:blipFill>
        <p:spPr>
          <a:xfrm>
            <a:off x="863609" y="1627429"/>
            <a:ext cx="10455546" cy="4549534"/>
          </a:xfrm>
          <a:prstGeom prst="rect">
            <a:avLst/>
          </a:prstGeom>
        </p:spPr>
      </p:pic>
    </p:spTree>
    <p:extLst>
      <p:ext uri="{BB962C8B-B14F-4D97-AF65-F5344CB8AC3E}">
        <p14:creationId xmlns:p14="http://schemas.microsoft.com/office/powerpoint/2010/main" val="1186842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1730F1-AF08-7D00-F7B0-DE5285ECC9A0}"/>
              </a:ext>
            </a:extLst>
          </p:cNvPr>
          <p:cNvSpPr>
            <a:spLocks noGrp="1"/>
          </p:cNvSpPr>
          <p:nvPr>
            <p:ph type="sldNum" sz="quarter" idx="12"/>
          </p:nvPr>
        </p:nvSpPr>
        <p:spPr/>
        <p:txBody>
          <a:bodyPr/>
          <a:lstStyle/>
          <a:p>
            <a:fld id="{EB6B7175-8910-4B51-BD60-B85EBEF29A0D}" type="slidenum">
              <a:rPr lang="en-IN" smtClean="0"/>
              <a:t>31</a:t>
            </a:fld>
            <a:endParaRPr lang="en-IN"/>
          </a:p>
        </p:txBody>
      </p:sp>
      <p:sp>
        <p:nvSpPr>
          <p:cNvPr id="3" name="TextBox 2">
            <a:extLst>
              <a:ext uri="{FF2B5EF4-FFF2-40B4-BE49-F238E27FC236}">
                <a16:creationId xmlns:a16="http://schemas.microsoft.com/office/drawing/2014/main" id="{A66C88BC-F203-51A0-A756-93C401900239}"/>
              </a:ext>
            </a:extLst>
          </p:cNvPr>
          <p:cNvSpPr txBox="1"/>
          <p:nvPr/>
        </p:nvSpPr>
        <p:spPr>
          <a:xfrm>
            <a:off x="639097" y="2137619"/>
            <a:ext cx="10825317" cy="1046440"/>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Designing a hybrid AES-RSA model with byte-level tokenization involves integrating both Advanced Encryption Standard (AES) and Rivest–Shamir–Adleman (RSA) cryptographic techniques. The following steps outline the workflow for this security model, including descriptions, flowcharts, and block diagrams.</a:t>
            </a:r>
          </a:p>
          <a:p>
            <a:endParaRPr lang="en-IN" dirty="0"/>
          </a:p>
        </p:txBody>
      </p:sp>
      <p:sp>
        <p:nvSpPr>
          <p:cNvPr id="4" name="TextBox 3">
            <a:extLst>
              <a:ext uri="{FF2B5EF4-FFF2-40B4-BE49-F238E27FC236}">
                <a16:creationId xmlns:a16="http://schemas.microsoft.com/office/drawing/2014/main" id="{830117FB-BF48-0D81-B848-8B195D9C73C8}"/>
              </a:ext>
            </a:extLst>
          </p:cNvPr>
          <p:cNvSpPr txBox="1"/>
          <p:nvPr/>
        </p:nvSpPr>
        <p:spPr>
          <a:xfrm>
            <a:off x="471948" y="324465"/>
            <a:ext cx="5624052"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Application Implementation:</a:t>
            </a:r>
            <a:endParaRPr lang="en-IN"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6316B17-FFDC-C0B4-B409-B53F641CA73D}"/>
              </a:ext>
            </a:extLst>
          </p:cNvPr>
          <p:cNvSpPr txBox="1"/>
          <p:nvPr/>
        </p:nvSpPr>
        <p:spPr>
          <a:xfrm>
            <a:off x="639097" y="1268361"/>
            <a:ext cx="7669161" cy="70788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Advancing cryptographic security: a novel hybrid AES-RSA model with byte-level tokenization</a:t>
            </a:r>
            <a:endParaRPr lang="en-IN" sz="20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41C9133-9452-3833-1FC6-D27E9A191796}"/>
              </a:ext>
            </a:extLst>
          </p:cNvPr>
          <p:cNvPicPr>
            <a:picLocks noChangeAspect="1"/>
          </p:cNvPicPr>
          <p:nvPr/>
        </p:nvPicPr>
        <p:blipFill>
          <a:blip r:embed="rId2"/>
          <a:stretch>
            <a:fillRect/>
          </a:stretch>
        </p:blipFill>
        <p:spPr>
          <a:xfrm>
            <a:off x="2555488" y="3170364"/>
            <a:ext cx="5752770" cy="3287297"/>
          </a:xfrm>
          <a:prstGeom prst="rect">
            <a:avLst/>
          </a:prstGeom>
        </p:spPr>
      </p:pic>
      <p:pic>
        <p:nvPicPr>
          <p:cNvPr id="7" name="Picture 6" descr="A logo with text overlay&#10;&#10;Description automatically generated">
            <a:extLst>
              <a:ext uri="{FF2B5EF4-FFF2-40B4-BE49-F238E27FC236}">
                <a16:creationId xmlns:a16="http://schemas.microsoft.com/office/drawing/2014/main" id="{CDB88A5E-6283-9F01-535B-2CD5688BC3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34" t="24103" r="11725" b="27773"/>
          <a:stretch/>
        </p:blipFill>
        <p:spPr bwMode="auto">
          <a:xfrm>
            <a:off x="10959449" y="29497"/>
            <a:ext cx="1232551" cy="5506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773E6D71-0C04-320B-8987-7128FB07AC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79" t="13422" r="8534" b="13391"/>
          <a:stretch/>
        </p:blipFill>
        <p:spPr bwMode="auto">
          <a:xfrm>
            <a:off x="0" y="0"/>
            <a:ext cx="1042220" cy="58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163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26163-CC33-1A7F-5151-ED7BE16BABBB}"/>
              </a:ext>
            </a:extLst>
          </p:cNvPr>
          <p:cNvSpPr>
            <a:spLocks noGrp="1"/>
          </p:cNvSpPr>
          <p:nvPr>
            <p:ph type="sldNum" sz="quarter" idx="12"/>
          </p:nvPr>
        </p:nvSpPr>
        <p:spPr/>
        <p:txBody>
          <a:bodyPr/>
          <a:lstStyle/>
          <a:p>
            <a:fld id="{EB6B7175-8910-4B51-BD60-B85EBEF29A0D}" type="slidenum">
              <a:rPr lang="en-IN" smtClean="0"/>
              <a:t>32</a:t>
            </a:fld>
            <a:endParaRPr lang="en-IN"/>
          </a:p>
        </p:txBody>
      </p:sp>
      <p:sp>
        <p:nvSpPr>
          <p:cNvPr id="3" name="Rectangle: Rounded Corners 2">
            <a:extLst>
              <a:ext uri="{FF2B5EF4-FFF2-40B4-BE49-F238E27FC236}">
                <a16:creationId xmlns:a16="http://schemas.microsoft.com/office/drawing/2014/main" id="{F0273F22-09EA-DBAB-C6AA-8019B0658574}"/>
              </a:ext>
            </a:extLst>
          </p:cNvPr>
          <p:cNvSpPr/>
          <p:nvPr/>
        </p:nvSpPr>
        <p:spPr>
          <a:xfrm>
            <a:off x="599769" y="889338"/>
            <a:ext cx="3106990" cy="530942"/>
          </a:xfrm>
          <a:prstGeom prst="round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Hybrid AES-RSA </a:t>
            </a:r>
          </a:p>
        </p:txBody>
      </p:sp>
      <p:sp>
        <p:nvSpPr>
          <p:cNvPr id="4" name="Rectangle: Rounded Corners 3">
            <a:extLst>
              <a:ext uri="{FF2B5EF4-FFF2-40B4-BE49-F238E27FC236}">
                <a16:creationId xmlns:a16="http://schemas.microsoft.com/office/drawing/2014/main" id="{DC95EF6E-F6B6-399C-3CF3-EF90FC1BFE85}"/>
              </a:ext>
            </a:extLst>
          </p:cNvPr>
          <p:cNvSpPr/>
          <p:nvPr/>
        </p:nvSpPr>
        <p:spPr>
          <a:xfrm>
            <a:off x="599769" y="1903844"/>
            <a:ext cx="3106990" cy="530942"/>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Data Input </a:t>
            </a:r>
          </a:p>
        </p:txBody>
      </p:sp>
      <p:sp>
        <p:nvSpPr>
          <p:cNvPr id="5" name="Rectangle: Rounded Corners 4">
            <a:extLst>
              <a:ext uri="{FF2B5EF4-FFF2-40B4-BE49-F238E27FC236}">
                <a16:creationId xmlns:a16="http://schemas.microsoft.com/office/drawing/2014/main" id="{5B91A117-DB1E-5E22-C0B8-EA8F26522ACB}"/>
              </a:ext>
            </a:extLst>
          </p:cNvPr>
          <p:cNvSpPr/>
          <p:nvPr/>
        </p:nvSpPr>
        <p:spPr>
          <a:xfrm>
            <a:off x="599769" y="2918350"/>
            <a:ext cx="3106990" cy="620468"/>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AES Encryption</a:t>
            </a:r>
          </a:p>
        </p:txBody>
      </p:sp>
      <p:sp>
        <p:nvSpPr>
          <p:cNvPr id="6" name="Rectangle: Rounded Corners 5">
            <a:extLst>
              <a:ext uri="{FF2B5EF4-FFF2-40B4-BE49-F238E27FC236}">
                <a16:creationId xmlns:a16="http://schemas.microsoft.com/office/drawing/2014/main" id="{05A8F21B-17A0-5514-FFAD-0FD4CB6CC9A2}"/>
              </a:ext>
            </a:extLst>
          </p:cNvPr>
          <p:cNvSpPr/>
          <p:nvPr/>
        </p:nvSpPr>
        <p:spPr>
          <a:xfrm>
            <a:off x="599769" y="3922606"/>
            <a:ext cx="3106993" cy="766916"/>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Byte-Level Tokenization </a:t>
            </a:r>
          </a:p>
        </p:txBody>
      </p:sp>
      <p:sp>
        <p:nvSpPr>
          <p:cNvPr id="14" name="Rectangle: Rounded Corners 13">
            <a:extLst>
              <a:ext uri="{FF2B5EF4-FFF2-40B4-BE49-F238E27FC236}">
                <a16:creationId xmlns:a16="http://schemas.microsoft.com/office/drawing/2014/main" id="{14644AEA-D80D-1AE9-06EF-03E942C1D61A}"/>
              </a:ext>
            </a:extLst>
          </p:cNvPr>
          <p:cNvSpPr/>
          <p:nvPr/>
        </p:nvSpPr>
        <p:spPr>
          <a:xfrm>
            <a:off x="599769" y="5263549"/>
            <a:ext cx="3106993" cy="766916"/>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RSA Encryption </a:t>
            </a:r>
          </a:p>
          <a:p>
            <a:pPr algn="ctr"/>
            <a:r>
              <a:rPr lang="en-IN" sz="2000" dirty="0">
                <a:latin typeface="Times New Roman" panose="02020603050405020304" pitchFamily="18" charset="0"/>
                <a:cs typeface="Times New Roman" panose="02020603050405020304" pitchFamily="18" charset="0"/>
              </a:rPr>
              <a:t> (for AES key encryption) </a:t>
            </a:r>
          </a:p>
        </p:txBody>
      </p:sp>
      <p:cxnSp>
        <p:nvCxnSpPr>
          <p:cNvPr id="22" name="Straight Arrow Connector 21">
            <a:extLst>
              <a:ext uri="{FF2B5EF4-FFF2-40B4-BE49-F238E27FC236}">
                <a16:creationId xmlns:a16="http://schemas.microsoft.com/office/drawing/2014/main" id="{23FFED15-E2DF-1C5B-6CBB-69FDF1481FDB}"/>
              </a:ext>
            </a:extLst>
          </p:cNvPr>
          <p:cNvCxnSpPr>
            <a:cxnSpLocks/>
            <a:stCxn id="3" idx="2"/>
            <a:endCxn id="4" idx="0"/>
          </p:cNvCxnSpPr>
          <p:nvPr/>
        </p:nvCxnSpPr>
        <p:spPr>
          <a:xfrm>
            <a:off x="2153264" y="1420280"/>
            <a:ext cx="0" cy="48356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6A2AB467-9520-0654-C71A-25436761CEE9}"/>
              </a:ext>
            </a:extLst>
          </p:cNvPr>
          <p:cNvCxnSpPr>
            <a:cxnSpLocks/>
            <a:stCxn id="4" idx="2"/>
            <a:endCxn id="5" idx="0"/>
          </p:cNvCxnSpPr>
          <p:nvPr/>
        </p:nvCxnSpPr>
        <p:spPr>
          <a:xfrm>
            <a:off x="2153264" y="2434786"/>
            <a:ext cx="0" cy="48356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814FA0C9-60E9-11D8-1D99-532CB78C878D}"/>
              </a:ext>
            </a:extLst>
          </p:cNvPr>
          <p:cNvCxnSpPr>
            <a:cxnSpLocks/>
            <a:stCxn id="5" idx="2"/>
            <a:endCxn id="6" idx="0"/>
          </p:cNvCxnSpPr>
          <p:nvPr/>
        </p:nvCxnSpPr>
        <p:spPr>
          <a:xfrm>
            <a:off x="2153264" y="3538818"/>
            <a:ext cx="2" cy="38378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75FC36CB-470D-ACBD-FA35-D02BA6391FAB}"/>
              </a:ext>
            </a:extLst>
          </p:cNvPr>
          <p:cNvCxnSpPr>
            <a:cxnSpLocks/>
            <a:stCxn id="6" idx="2"/>
            <a:endCxn id="14" idx="0"/>
          </p:cNvCxnSpPr>
          <p:nvPr/>
        </p:nvCxnSpPr>
        <p:spPr>
          <a:xfrm>
            <a:off x="2153266" y="4689522"/>
            <a:ext cx="0" cy="57402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1" name="TextBox 90">
            <a:extLst>
              <a:ext uri="{FF2B5EF4-FFF2-40B4-BE49-F238E27FC236}">
                <a16:creationId xmlns:a16="http://schemas.microsoft.com/office/drawing/2014/main" id="{0ABD72B8-2A34-F7A4-9DFE-7A9AD07B8B23}"/>
              </a:ext>
            </a:extLst>
          </p:cNvPr>
          <p:cNvSpPr txBox="1"/>
          <p:nvPr/>
        </p:nvSpPr>
        <p:spPr>
          <a:xfrm>
            <a:off x="127820" y="29497"/>
            <a:ext cx="4739148"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PROJECT FLOW</a:t>
            </a:r>
            <a:endParaRPr lang="en-IN" sz="4000" b="1" dirty="0">
              <a:latin typeface="Times New Roman" panose="02020603050405020304" pitchFamily="18" charset="0"/>
              <a:cs typeface="Times New Roman" panose="02020603050405020304" pitchFamily="18" charset="0"/>
            </a:endParaRPr>
          </a:p>
        </p:txBody>
      </p:sp>
      <p:pic>
        <p:nvPicPr>
          <p:cNvPr id="29" name="Picture 28" descr="A logo with text overlay&#10;&#10;Description automatically generated">
            <a:extLst>
              <a:ext uri="{FF2B5EF4-FFF2-40B4-BE49-F238E27FC236}">
                <a16:creationId xmlns:a16="http://schemas.microsoft.com/office/drawing/2014/main" id="{2AC9C1F0-181C-1463-CF85-DA88134E02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34" t="24103" r="11725" b="27773"/>
          <a:stretch/>
        </p:blipFill>
        <p:spPr bwMode="auto">
          <a:xfrm>
            <a:off x="10959449" y="29497"/>
            <a:ext cx="1232551" cy="55060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AEC2AC51-FAA5-493C-39B7-8582B36C2671}"/>
              </a:ext>
            </a:extLst>
          </p:cNvPr>
          <p:cNvSpPr/>
          <p:nvPr/>
        </p:nvSpPr>
        <p:spPr>
          <a:xfrm>
            <a:off x="5116630" y="889338"/>
            <a:ext cx="2979176" cy="530942"/>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Data Transmission/Storage </a:t>
            </a:r>
          </a:p>
        </p:txBody>
      </p:sp>
      <p:sp>
        <p:nvSpPr>
          <p:cNvPr id="8" name="Rectangle: Rounded Corners 7">
            <a:extLst>
              <a:ext uri="{FF2B5EF4-FFF2-40B4-BE49-F238E27FC236}">
                <a16:creationId xmlns:a16="http://schemas.microsoft.com/office/drawing/2014/main" id="{C16F3D49-AEB6-3937-28FC-5504F7783BFA}"/>
              </a:ext>
            </a:extLst>
          </p:cNvPr>
          <p:cNvSpPr/>
          <p:nvPr/>
        </p:nvSpPr>
        <p:spPr>
          <a:xfrm>
            <a:off x="5052723" y="1839832"/>
            <a:ext cx="3106990" cy="530942"/>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Data Decryption </a:t>
            </a:r>
          </a:p>
        </p:txBody>
      </p:sp>
      <p:sp>
        <p:nvSpPr>
          <p:cNvPr id="9" name="Rectangle: Rounded Corners 8">
            <a:extLst>
              <a:ext uri="{FF2B5EF4-FFF2-40B4-BE49-F238E27FC236}">
                <a16:creationId xmlns:a16="http://schemas.microsoft.com/office/drawing/2014/main" id="{673B497E-7F61-35DD-DD02-CE16434B3A2A}"/>
              </a:ext>
            </a:extLst>
          </p:cNvPr>
          <p:cNvSpPr/>
          <p:nvPr/>
        </p:nvSpPr>
        <p:spPr>
          <a:xfrm>
            <a:off x="5052723" y="2890020"/>
            <a:ext cx="3106990" cy="530942"/>
          </a:xfrm>
          <a:prstGeom prst="roundRect">
            <a:avLst>
              <a:gd name="adj" fmla="val 7408"/>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RSA Decryption (decrypts AES key)</a:t>
            </a:r>
            <a:endParaRPr lang="en-IN" sz="1500" dirty="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8B71BA96-0EF4-1987-EB8C-6868815A1499}"/>
              </a:ext>
            </a:extLst>
          </p:cNvPr>
          <p:cNvSpPr/>
          <p:nvPr/>
        </p:nvSpPr>
        <p:spPr>
          <a:xfrm>
            <a:off x="5082575" y="3893736"/>
            <a:ext cx="3045185" cy="530943"/>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Byte-Level De-Tokenization</a:t>
            </a:r>
            <a:endParaRPr lang="en-IN" sz="1500" dirty="0">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2F035094-AD88-812E-F396-26E269FD9364}"/>
              </a:ext>
            </a:extLst>
          </p:cNvPr>
          <p:cNvSpPr/>
          <p:nvPr/>
        </p:nvSpPr>
        <p:spPr>
          <a:xfrm>
            <a:off x="5084675" y="4899756"/>
            <a:ext cx="3043085" cy="599768"/>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AES Decryption </a:t>
            </a:r>
            <a:endParaRPr lang="en-IN" sz="1500" dirty="0">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B4B1A06C-8643-B40A-FC6D-CD174DF410D3}"/>
              </a:ext>
            </a:extLst>
          </p:cNvPr>
          <p:cNvSpPr/>
          <p:nvPr/>
        </p:nvSpPr>
        <p:spPr>
          <a:xfrm>
            <a:off x="5116630" y="5904196"/>
            <a:ext cx="2979176" cy="530942"/>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Data Output</a:t>
            </a:r>
            <a:endParaRPr lang="en-IN" sz="1500" dirty="0">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AF06CC23-9A81-8B3E-EDFE-A4C0EA003E26}"/>
              </a:ext>
            </a:extLst>
          </p:cNvPr>
          <p:cNvCxnSpPr>
            <a:cxnSpLocks/>
            <a:stCxn id="8" idx="2"/>
            <a:endCxn id="9" idx="0"/>
          </p:cNvCxnSpPr>
          <p:nvPr/>
        </p:nvCxnSpPr>
        <p:spPr>
          <a:xfrm>
            <a:off x="6606218" y="2370774"/>
            <a:ext cx="0" cy="51924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87E543CA-3BD9-0EB2-7B4E-7A77ABB921A8}"/>
              </a:ext>
            </a:extLst>
          </p:cNvPr>
          <p:cNvCxnSpPr>
            <a:cxnSpLocks/>
            <a:stCxn id="9" idx="2"/>
            <a:endCxn id="10" idx="0"/>
          </p:cNvCxnSpPr>
          <p:nvPr/>
        </p:nvCxnSpPr>
        <p:spPr>
          <a:xfrm flipH="1">
            <a:off x="6605168" y="3420962"/>
            <a:ext cx="1050" cy="47277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EF8F2437-1B5E-5CFA-835D-8811532A710B}"/>
              </a:ext>
            </a:extLst>
          </p:cNvPr>
          <p:cNvCxnSpPr>
            <a:cxnSpLocks/>
            <a:stCxn id="10" idx="2"/>
            <a:endCxn id="11" idx="0"/>
          </p:cNvCxnSpPr>
          <p:nvPr/>
        </p:nvCxnSpPr>
        <p:spPr>
          <a:xfrm>
            <a:off x="6605168" y="4424679"/>
            <a:ext cx="1050" cy="47507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AD7DE445-56B8-C4F5-D25F-B99B419B8D0D}"/>
              </a:ext>
            </a:extLst>
          </p:cNvPr>
          <p:cNvCxnSpPr>
            <a:cxnSpLocks/>
            <a:stCxn id="11" idx="2"/>
            <a:endCxn id="12" idx="0"/>
          </p:cNvCxnSpPr>
          <p:nvPr/>
        </p:nvCxnSpPr>
        <p:spPr>
          <a:xfrm>
            <a:off x="6606218" y="5499524"/>
            <a:ext cx="0" cy="40467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8A162ED5-E85F-53E6-1214-EE36FB726E40}"/>
              </a:ext>
            </a:extLst>
          </p:cNvPr>
          <p:cNvCxnSpPr>
            <a:cxnSpLocks/>
            <a:stCxn id="7" idx="2"/>
            <a:endCxn id="8" idx="0"/>
          </p:cNvCxnSpPr>
          <p:nvPr/>
        </p:nvCxnSpPr>
        <p:spPr>
          <a:xfrm>
            <a:off x="6606218" y="1420280"/>
            <a:ext cx="0" cy="41955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Connector: Elbow 58">
            <a:extLst>
              <a:ext uri="{FF2B5EF4-FFF2-40B4-BE49-F238E27FC236}">
                <a16:creationId xmlns:a16="http://schemas.microsoft.com/office/drawing/2014/main" id="{DAA2A32E-F602-88AB-8DDB-15BED2010851}"/>
              </a:ext>
            </a:extLst>
          </p:cNvPr>
          <p:cNvCxnSpPr>
            <a:cxnSpLocks/>
            <a:stCxn id="14" idx="2"/>
            <a:endCxn id="7" idx="0"/>
          </p:cNvCxnSpPr>
          <p:nvPr/>
        </p:nvCxnSpPr>
        <p:spPr>
          <a:xfrm rot="5400000" flipH="1" flipV="1">
            <a:off x="1809178" y="1233426"/>
            <a:ext cx="5141127" cy="4452952"/>
          </a:xfrm>
          <a:prstGeom prst="bentConnector5">
            <a:avLst>
              <a:gd name="adj1" fmla="val -4446"/>
              <a:gd name="adj2" fmla="val 50718"/>
              <a:gd name="adj3" fmla="val 104446"/>
            </a:avLst>
          </a:prstGeom>
          <a:ln>
            <a:tailEnd type="triangle"/>
          </a:ln>
        </p:spPr>
        <p:style>
          <a:lnRef idx="1">
            <a:schemeClr val="dk1"/>
          </a:lnRef>
          <a:fillRef idx="0">
            <a:schemeClr val="dk1"/>
          </a:fillRef>
          <a:effectRef idx="0">
            <a:schemeClr val="dk1"/>
          </a:effectRef>
          <a:fontRef idx="minor">
            <a:schemeClr val="tx1"/>
          </a:fontRef>
        </p:style>
      </p:cxnSp>
      <p:pic>
        <p:nvPicPr>
          <p:cNvPr id="64" name="Picture 63">
            <a:extLst>
              <a:ext uri="{FF2B5EF4-FFF2-40B4-BE49-F238E27FC236}">
                <a16:creationId xmlns:a16="http://schemas.microsoft.com/office/drawing/2014/main" id="{8061A2E4-2FE3-1DBB-AB49-03A28209FDC3}"/>
              </a:ext>
            </a:extLst>
          </p:cNvPr>
          <p:cNvPicPr>
            <a:picLocks noChangeAspect="1"/>
          </p:cNvPicPr>
          <p:nvPr/>
        </p:nvPicPr>
        <p:blipFill>
          <a:blip r:embed="rId3"/>
          <a:stretch>
            <a:fillRect/>
          </a:stretch>
        </p:blipFill>
        <p:spPr>
          <a:xfrm>
            <a:off x="8974738" y="542343"/>
            <a:ext cx="2926258" cy="2594978"/>
          </a:xfrm>
          <a:prstGeom prst="rect">
            <a:avLst/>
          </a:prstGeom>
        </p:spPr>
      </p:pic>
      <p:pic>
        <p:nvPicPr>
          <p:cNvPr id="94" name="Picture 93">
            <a:extLst>
              <a:ext uri="{FF2B5EF4-FFF2-40B4-BE49-F238E27FC236}">
                <a16:creationId xmlns:a16="http://schemas.microsoft.com/office/drawing/2014/main" id="{972E7C5E-AB78-7209-D1C1-745CD71EE33E}"/>
              </a:ext>
            </a:extLst>
          </p:cNvPr>
          <p:cNvPicPr>
            <a:picLocks noChangeAspect="1"/>
          </p:cNvPicPr>
          <p:nvPr/>
        </p:nvPicPr>
        <p:blipFill>
          <a:blip r:embed="rId4"/>
          <a:stretch>
            <a:fillRect/>
          </a:stretch>
        </p:blipFill>
        <p:spPr>
          <a:xfrm>
            <a:off x="8952955" y="3623187"/>
            <a:ext cx="3097639" cy="2197510"/>
          </a:xfrm>
          <a:prstGeom prst="rect">
            <a:avLst/>
          </a:prstGeom>
        </p:spPr>
      </p:pic>
      <p:sp>
        <p:nvSpPr>
          <p:cNvPr id="95" name="TextBox 94">
            <a:extLst>
              <a:ext uri="{FF2B5EF4-FFF2-40B4-BE49-F238E27FC236}">
                <a16:creationId xmlns:a16="http://schemas.microsoft.com/office/drawing/2014/main" id="{25A45A8F-74B4-E051-21E6-4BC58659261C}"/>
              </a:ext>
            </a:extLst>
          </p:cNvPr>
          <p:cNvSpPr txBox="1"/>
          <p:nvPr/>
        </p:nvSpPr>
        <p:spPr>
          <a:xfrm>
            <a:off x="9038644" y="5864793"/>
            <a:ext cx="2926259" cy="304874"/>
          </a:xfrm>
          <a:prstGeom prst="rect">
            <a:avLst/>
          </a:prstGeom>
          <a:noFill/>
        </p:spPr>
        <p:txBody>
          <a:bodyPr wrap="square" rtlCol="0">
            <a:spAutoFit/>
          </a:bodyPr>
          <a:lstStyle/>
          <a:p>
            <a:r>
              <a:rPr lang="en-US" dirty="0"/>
              <a:t>Fig:- Byte-Level Tokenization flow</a:t>
            </a:r>
            <a:endParaRPr lang="en-IN" dirty="0"/>
          </a:p>
        </p:txBody>
      </p:sp>
      <p:sp>
        <p:nvSpPr>
          <p:cNvPr id="98" name="TextBox 97">
            <a:extLst>
              <a:ext uri="{FF2B5EF4-FFF2-40B4-BE49-F238E27FC236}">
                <a16:creationId xmlns:a16="http://schemas.microsoft.com/office/drawing/2014/main" id="{83C096AA-2AF8-FFDC-AF37-B06C038FC712}"/>
              </a:ext>
            </a:extLst>
          </p:cNvPr>
          <p:cNvSpPr txBox="1"/>
          <p:nvPr/>
        </p:nvSpPr>
        <p:spPr>
          <a:xfrm>
            <a:off x="8974738" y="3137321"/>
            <a:ext cx="3075854" cy="523220"/>
          </a:xfrm>
          <a:prstGeom prst="rect">
            <a:avLst/>
          </a:prstGeom>
          <a:noFill/>
        </p:spPr>
        <p:txBody>
          <a:bodyPr wrap="square" rtlCol="0">
            <a:spAutoFit/>
          </a:bodyPr>
          <a:lstStyle/>
          <a:p>
            <a:r>
              <a:rPr lang="en-US" dirty="0"/>
              <a:t>Fig:- File Encryption/Decryption process</a:t>
            </a:r>
            <a:endParaRPr lang="en-IN" dirty="0"/>
          </a:p>
        </p:txBody>
      </p:sp>
    </p:spTree>
    <p:extLst>
      <p:ext uri="{BB962C8B-B14F-4D97-AF65-F5344CB8AC3E}">
        <p14:creationId xmlns:p14="http://schemas.microsoft.com/office/powerpoint/2010/main" val="2925156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8"/>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
        <p:nvSpPr>
          <p:cNvPr id="193" name="Google Shape;193;p8"/>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Analysis - SWOT</a:t>
            </a:r>
            <a:endParaRPr sz="1400" b="0" i="0" u="none" strike="noStrike" cap="none">
              <a:solidFill>
                <a:srgbClr val="000000"/>
              </a:solidFill>
              <a:latin typeface="Arial"/>
              <a:ea typeface="Arial"/>
              <a:cs typeface="Arial"/>
              <a:sym typeface="Arial"/>
            </a:endParaRPr>
          </a:p>
        </p:txBody>
      </p:sp>
      <p:grpSp>
        <p:nvGrpSpPr>
          <p:cNvPr id="194" name="Google Shape;194;p8"/>
          <p:cNvGrpSpPr/>
          <p:nvPr/>
        </p:nvGrpSpPr>
        <p:grpSpPr>
          <a:xfrm>
            <a:off x="213106" y="1087852"/>
            <a:ext cx="6735756" cy="2212989"/>
            <a:chOff x="928691" y="421011"/>
            <a:chExt cx="2812894" cy="1659783"/>
          </a:xfrm>
        </p:grpSpPr>
        <p:sp>
          <p:nvSpPr>
            <p:cNvPr id="195" name="Google Shape;195;p8"/>
            <p:cNvSpPr/>
            <p:nvPr/>
          </p:nvSpPr>
          <p:spPr>
            <a:xfrm>
              <a:off x="2842986" y="1102623"/>
              <a:ext cx="898599" cy="431632"/>
            </a:xfrm>
            <a:custGeom>
              <a:avLst/>
              <a:gdLst/>
              <a:ahLst/>
              <a:cxnLst/>
              <a:rect l="l" t="t" r="r" b="b"/>
              <a:pathLst>
                <a:path w="52055" h="25004" fill="none" extrusionOk="0">
                  <a:moveTo>
                    <a:pt x="52055" y="25004"/>
                  </a:moveTo>
                  <a:lnTo>
                    <a:pt x="27052" y="1"/>
                  </a:lnTo>
                  <a:lnTo>
                    <a:pt x="1" y="1"/>
                  </a:lnTo>
                </a:path>
              </a:pathLst>
            </a:custGeom>
            <a:noFill/>
            <a:ln w="11025" cap="flat" cmpd="sng">
              <a:solidFill>
                <a:schemeClr val="accent6"/>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nvGrpSpPr>
            <p:cNvPr id="196" name="Google Shape;196;p8"/>
            <p:cNvGrpSpPr/>
            <p:nvPr/>
          </p:nvGrpSpPr>
          <p:grpSpPr>
            <a:xfrm>
              <a:off x="928691" y="421011"/>
              <a:ext cx="1884602" cy="1659783"/>
              <a:chOff x="928691" y="421011"/>
              <a:chExt cx="1884602" cy="1659783"/>
            </a:xfrm>
          </p:grpSpPr>
          <p:sp>
            <p:nvSpPr>
              <p:cNvPr id="197" name="Google Shape;197;p8"/>
              <p:cNvSpPr txBox="1"/>
              <p:nvPr/>
            </p:nvSpPr>
            <p:spPr>
              <a:xfrm>
                <a:off x="928693" y="666594"/>
                <a:ext cx="1884600" cy="1414200"/>
              </a:xfrm>
              <a:prstGeom prst="rect">
                <a:avLst/>
              </a:prstGeom>
              <a:noFill/>
              <a:ln>
                <a:noFill/>
              </a:ln>
            </p:spPr>
            <p:txBody>
              <a:bodyPr spcFirstLastPara="1" wrap="square" lIns="121900" tIns="121900" rIns="121900" bIns="121900" anchor="ctr" anchorCtr="0">
                <a:noAutofit/>
              </a:bodyPr>
              <a:lstStyle/>
              <a:p>
                <a:pPr marL="0" marR="0" lvl="0" indent="0" algn="just" rtl="0">
                  <a:lnSpc>
                    <a:spcPct val="100000"/>
                  </a:lnSpc>
                  <a:spcBef>
                    <a:spcPts val="0"/>
                  </a:spcBef>
                  <a:spcAft>
                    <a:spcPts val="0"/>
                  </a:spcAft>
                  <a:buClr>
                    <a:srgbClr val="000000"/>
                  </a:buClr>
                  <a:buSzPts val="1600"/>
                  <a:buFont typeface="Arial"/>
                  <a:buNone/>
                </a:pPr>
                <a:r>
                  <a:rPr lang="en-US" sz="1700" b="0" i="0" u="none" strike="noStrike" cap="none">
                    <a:solidFill>
                      <a:srgbClr val="434343"/>
                    </a:solidFill>
                    <a:latin typeface="Roboto"/>
                    <a:ea typeface="Roboto"/>
                    <a:cs typeface="Roboto"/>
                    <a:sym typeface="Roboto"/>
                  </a:rPr>
                  <a:t>S1. </a:t>
                </a:r>
                <a:r>
                  <a:rPr lang="en-US" sz="1200" b="1">
                    <a:solidFill>
                      <a:schemeClr val="dk1"/>
                    </a:solidFill>
                  </a:rPr>
                  <a:t>Flexibility:</a:t>
                </a:r>
                <a:r>
                  <a:rPr lang="en-US" sz="1200">
                    <a:solidFill>
                      <a:schemeClr val="dk1"/>
                    </a:solidFill>
                  </a:rPr>
                  <a:t> </a:t>
                </a:r>
                <a:r>
                  <a:rPr lang="en-US" sz="1200">
                    <a:solidFill>
                      <a:schemeClr val="dk1"/>
                    </a:solidFill>
                    <a:latin typeface="Times New Roman"/>
                    <a:ea typeface="Times New Roman"/>
                    <a:cs typeface="Times New Roman"/>
                    <a:sym typeface="Times New Roman"/>
                  </a:rPr>
                  <a:t>SystemVerilog offers advanced features.</a:t>
                </a:r>
                <a:endParaRPr sz="120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600"/>
                  <a:buFont typeface="Arial"/>
                  <a:buNone/>
                </a:pPr>
                <a:r>
                  <a:rPr lang="en-US" sz="1700" b="0" i="0" u="none" strike="noStrike" cap="none">
                    <a:solidFill>
                      <a:srgbClr val="434343"/>
                    </a:solidFill>
                    <a:latin typeface="Roboto"/>
                    <a:ea typeface="Roboto"/>
                    <a:cs typeface="Roboto"/>
                    <a:sym typeface="Roboto"/>
                  </a:rPr>
                  <a:t>S2. </a:t>
                </a:r>
                <a:r>
                  <a:rPr lang="en-US" sz="1200" b="1">
                    <a:solidFill>
                      <a:schemeClr val="dk1"/>
                    </a:solidFill>
                  </a:rPr>
                  <a:t>Industry Relevance</a:t>
                </a:r>
                <a:r>
                  <a:rPr lang="en-US" sz="1200">
                    <a:solidFill>
                      <a:schemeClr val="dk1"/>
                    </a:solidFill>
                  </a:rPr>
                  <a:t>: </a:t>
                </a:r>
                <a:r>
                  <a:rPr lang="en-US" sz="1200">
                    <a:solidFill>
                      <a:schemeClr val="dk1"/>
                    </a:solidFill>
                    <a:latin typeface="Times New Roman"/>
                    <a:ea typeface="Times New Roman"/>
                    <a:cs typeface="Times New Roman"/>
                    <a:sym typeface="Times New Roman"/>
                  </a:rPr>
                  <a:t>Verilog and SystemVerilog are widely used in the hardware design industry, making skills in these languages highly valuable.</a:t>
                </a:r>
                <a:endParaRPr sz="150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rgbClr val="434343"/>
                  </a:solidFill>
                  <a:latin typeface="Roboto"/>
                  <a:ea typeface="Roboto"/>
                  <a:cs typeface="Roboto"/>
                  <a:sym typeface="Roboto"/>
                </a:endParaRPr>
              </a:p>
            </p:txBody>
          </p:sp>
          <p:sp>
            <p:nvSpPr>
              <p:cNvPr id="198" name="Google Shape;198;p8"/>
              <p:cNvSpPr txBox="1"/>
              <p:nvPr/>
            </p:nvSpPr>
            <p:spPr>
              <a:xfrm>
                <a:off x="928691" y="421011"/>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267"/>
                  <a:buFont typeface="Arial"/>
                  <a:buNone/>
                </a:pPr>
                <a:r>
                  <a:rPr lang="en-US" sz="2267" b="1" i="0" u="none" strike="noStrike" cap="none">
                    <a:solidFill>
                      <a:schemeClr val="accent6"/>
                    </a:solidFill>
                    <a:latin typeface="Fira Sans Extra Condensed Medium"/>
                    <a:ea typeface="Fira Sans Extra Condensed Medium"/>
                    <a:cs typeface="Fira Sans Extra Condensed Medium"/>
                    <a:sym typeface="Fira Sans Extra Condensed Medium"/>
                  </a:rPr>
                  <a:t>Strengths</a:t>
                </a:r>
                <a:endParaRPr sz="2267" b="1" i="0" u="none" strike="noStrike" cap="none">
                  <a:solidFill>
                    <a:schemeClr val="accent6"/>
                  </a:solidFill>
                  <a:latin typeface="Fira Sans Extra Condensed Medium"/>
                  <a:ea typeface="Fira Sans Extra Condensed Medium"/>
                  <a:cs typeface="Fira Sans Extra Condensed Medium"/>
                  <a:sym typeface="Fira Sans Extra Condensed Medium"/>
                </a:endParaRPr>
              </a:p>
            </p:txBody>
          </p:sp>
        </p:grpSp>
      </p:grpSp>
      <p:grpSp>
        <p:nvGrpSpPr>
          <p:cNvPr id="199" name="Google Shape;199;p8"/>
          <p:cNvGrpSpPr/>
          <p:nvPr/>
        </p:nvGrpSpPr>
        <p:grpSpPr>
          <a:xfrm>
            <a:off x="6918064" y="990976"/>
            <a:ext cx="5273805" cy="2259595"/>
            <a:chOff x="5188548" y="1062506"/>
            <a:chExt cx="3955353" cy="1191456"/>
          </a:xfrm>
        </p:grpSpPr>
        <p:sp>
          <p:nvSpPr>
            <p:cNvPr id="200" name="Google Shape;200;p8"/>
            <p:cNvSpPr/>
            <p:nvPr/>
          </p:nvSpPr>
          <p:spPr>
            <a:xfrm>
              <a:off x="5188548" y="1644028"/>
              <a:ext cx="898599" cy="431632"/>
            </a:xfrm>
            <a:custGeom>
              <a:avLst/>
              <a:gdLst/>
              <a:ahLst/>
              <a:cxnLst/>
              <a:rect l="l" t="t" r="r" b="b"/>
              <a:pathLst>
                <a:path w="52055" h="25004" fill="none" extrusionOk="0">
                  <a:moveTo>
                    <a:pt x="0" y="25004"/>
                  </a:moveTo>
                  <a:lnTo>
                    <a:pt x="25003" y="1"/>
                  </a:lnTo>
                  <a:lnTo>
                    <a:pt x="52054" y="1"/>
                  </a:lnTo>
                </a:path>
              </a:pathLst>
            </a:custGeom>
            <a:noFill/>
            <a:ln w="1102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nvGrpSpPr>
            <p:cNvPr id="201" name="Google Shape;201;p8"/>
            <p:cNvGrpSpPr/>
            <p:nvPr/>
          </p:nvGrpSpPr>
          <p:grpSpPr>
            <a:xfrm>
              <a:off x="6267501" y="1062506"/>
              <a:ext cx="2876400" cy="1191456"/>
              <a:chOff x="6267501" y="1062506"/>
              <a:chExt cx="2876400" cy="1191456"/>
            </a:xfrm>
          </p:grpSpPr>
          <p:sp>
            <p:nvSpPr>
              <p:cNvPr id="202" name="Google Shape;202;p8"/>
              <p:cNvSpPr txBox="1"/>
              <p:nvPr/>
            </p:nvSpPr>
            <p:spPr>
              <a:xfrm>
                <a:off x="6551742" y="1062506"/>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267"/>
                  <a:buFont typeface="Arial"/>
                  <a:buNone/>
                </a:pPr>
                <a:r>
                  <a:rPr lang="en-US" sz="2267" b="1" i="0" u="none" strike="noStrike" cap="none">
                    <a:solidFill>
                      <a:schemeClr val="accent1"/>
                    </a:solidFill>
                    <a:latin typeface="Fira Sans Extra Condensed Medium"/>
                    <a:ea typeface="Fira Sans Extra Condensed Medium"/>
                    <a:cs typeface="Fira Sans Extra Condensed Medium"/>
                    <a:sym typeface="Fira Sans Extra Condensed Medium"/>
                  </a:rPr>
                  <a:t>Weaknesses</a:t>
                </a:r>
                <a:endParaRPr sz="2267" b="1" i="0" u="none" strike="noStrike" cap="none">
                  <a:solidFill>
                    <a:schemeClr val="accent1"/>
                  </a:solidFill>
                  <a:latin typeface="Fira Sans Extra Condensed Medium"/>
                  <a:ea typeface="Fira Sans Extra Condensed Medium"/>
                  <a:cs typeface="Fira Sans Extra Condensed Medium"/>
                  <a:sym typeface="Fira Sans Extra Condensed Medium"/>
                </a:endParaRPr>
              </a:p>
            </p:txBody>
          </p:sp>
          <p:sp>
            <p:nvSpPr>
              <p:cNvPr id="203" name="Google Shape;203;p8"/>
              <p:cNvSpPr txBox="1"/>
              <p:nvPr/>
            </p:nvSpPr>
            <p:spPr>
              <a:xfrm>
                <a:off x="6267501" y="1143662"/>
                <a:ext cx="2876400" cy="11103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1700" b="0" i="0" u="none" strike="noStrike" cap="none">
                    <a:solidFill>
                      <a:srgbClr val="434343"/>
                    </a:solidFill>
                    <a:latin typeface="Roboto"/>
                    <a:ea typeface="Roboto"/>
                    <a:cs typeface="Roboto"/>
                    <a:sym typeface="Roboto"/>
                  </a:rPr>
                  <a:t>W1. </a:t>
                </a:r>
                <a:r>
                  <a:rPr lang="en-US" sz="1200" b="1">
                    <a:solidFill>
                      <a:schemeClr val="dk1"/>
                    </a:solidFill>
                  </a:rPr>
                  <a:t>Complexity:</a:t>
                </a:r>
                <a:r>
                  <a:rPr lang="en-US" sz="1200">
                    <a:solidFill>
                      <a:schemeClr val="dk1"/>
                    </a:solidFill>
                    <a:latin typeface="Times New Roman"/>
                    <a:ea typeface="Times New Roman"/>
                    <a:cs typeface="Times New Roman"/>
                    <a:sym typeface="Times New Roman"/>
                  </a:rPr>
                  <a:t> Designing byte-enable memory is challenging.</a:t>
                </a:r>
                <a:endParaRPr sz="15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700" b="0" i="0" u="none" strike="noStrike" cap="none">
                    <a:solidFill>
                      <a:srgbClr val="434343"/>
                    </a:solidFill>
                    <a:latin typeface="Roboto"/>
                    <a:ea typeface="Roboto"/>
                    <a:cs typeface="Roboto"/>
                    <a:sym typeface="Roboto"/>
                  </a:rPr>
                  <a:t>W2. </a:t>
                </a:r>
                <a:r>
                  <a:rPr lang="en-US" sz="1200" b="1">
                    <a:solidFill>
                      <a:schemeClr val="dk1"/>
                    </a:solidFill>
                  </a:rPr>
                  <a:t>Debugging Difficulty:</a:t>
                </a:r>
                <a:r>
                  <a:rPr lang="en-US" sz="1200">
                    <a:solidFill>
                      <a:schemeClr val="dk1"/>
                    </a:solidFill>
                    <a:latin typeface="Times New Roman"/>
                    <a:ea typeface="Times New Roman"/>
                    <a:cs typeface="Times New Roman"/>
                    <a:sym typeface="Times New Roman"/>
                  </a:rPr>
                  <a:t> Hardware debugging is tough.</a:t>
                </a:r>
                <a:endParaRPr sz="1500">
                  <a:latin typeface="Times New Roman"/>
                  <a:ea typeface="Times New Roman"/>
                  <a:cs typeface="Times New Roman"/>
                  <a:sym typeface="Times New Roman"/>
                </a:endParaRPr>
              </a:p>
            </p:txBody>
          </p:sp>
        </p:grpSp>
      </p:grpSp>
      <p:grpSp>
        <p:nvGrpSpPr>
          <p:cNvPr id="204" name="Google Shape;204;p8"/>
          <p:cNvGrpSpPr/>
          <p:nvPr/>
        </p:nvGrpSpPr>
        <p:grpSpPr>
          <a:xfrm>
            <a:off x="7146965" y="3874140"/>
            <a:ext cx="4833875" cy="1829819"/>
            <a:chOff x="5188548" y="2952300"/>
            <a:chExt cx="3670368" cy="1372398"/>
          </a:xfrm>
        </p:grpSpPr>
        <p:sp>
          <p:nvSpPr>
            <p:cNvPr id="205" name="Google Shape;205;p8"/>
            <p:cNvSpPr/>
            <p:nvPr/>
          </p:nvSpPr>
          <p:spPr>
            <a:xfrm>
              <a:off x="5188548" y="3381901"/>
              <a:ext cx="898599" cy="431632"/>
            </a:xfrm>
            <a:custGeom>
              <a:avLst/>
              <a:gdLst/>
              <a:ahLst/>
              <a:cxnLst/>
              <a:rect l="l" t="t" r="r" b="b"/>
              <a:pathLst>
                <a:path w="52055" h="25004" fill="none" extrusionOk="0">
                  <a:moveTo>
                    <a:pt x="0" y="1"/>
                  </a:moveTo>
                  <a:lnTo>
                    <a:pt x="25003" y="25004"/>
                  </a:lnTo>
                  <a:lnTo>
                    <a:pt x="52054" y="25004"/>
                  </a:lnTo>
                </a:path>
              </a:pathLst>
            </a:custGeom>
            <a:noFill/>
            <a:ln w="11025" cap="flat" cmpd="sng">
              <a:solidFill>
                <a:schemeClr val="accent5"/>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nvGrpSpPr>
            <p:cNvPr id="206" name="Google Shape;206;p8"/>
            <p:cNvGrpSpPr/>
            <p:nvPr/>
          </p:nvGrpSpPr>
          <p:grpSpPr>
            <a:xfrm>
              <a:off x="6340416" y="2952300"/>
              <a:ext cx="2518500" cy="1372398"/>
              <a:chOff x="6340416" y="2952300"/>
              <a:chExt cx="2518500" cy="1372398"/>
            </a:xfrm>
          </p:grpSpPr>
          <p:sp>
            <p:nvSpPr>
              <p:cNvPr id="207" name="Google Shape;207;p8"/>
              <p:cNvSpPr txBox="1"/>
              <p:nvPr/>
            </p:nvSpPr>
            <p:spPr>
              <a:xfrm>
                <a:off x="6524669" y="2952300"/>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267"/>
                  <a:buFont typeface="Arial"/>
                  <a:buNone/>
                </a:pPr>
                <a:r>
                  <a:rPr lang="en-US" sz="2267" b="1" i="0" u="none" strike="noStrike" cap="none">
                    <a:solidFill>
                      <a:schemeClr val="accent5"/>
                    </a:solidFill>
                    <a:latin typeface="Fira Sans Extra Condensed Medium"/>
                    <a:ea typeface="Fira Sans Extra Condensed Medium"/>
                    <a:cs typeface="Fira Sans Extra Condensed Medium"/>
                    <a:sym typeface="Fira Sans Extra Condensed Medium"/>
                  </a:rPr>
                  <a:t>Threats</a:t>
                </a:r>
                <a:endParaRPr sz="2267" b="1" i="0" u="none" strike="noStrike" cap="none">
                  <a:solidFill>
                    <a:schemeClr val="accent5"/>
                  </a:solidFill>
                  <a:latin typeface="Fira Sans Extra Condensed Medium"/>
                  <a:ea typeface="Fira Sans Extra Condensed Medium"/>
                  <a:cs typeface="Fira Sans Extra Condensed Medium"/>
                  <a:sym typeface="Fira Sans Extra Condensed Medium"/>
                </a:endParaRPr>
              </a:p>
            </p:txBody>
          </p:sp>
          <p:sp>
            <p:nvSpPr>
              <p:cNvPr id="208" name="Google Shape;208;p8"/>
              <p:cNvSpPr txBox="1"/>
              <p:nvPr/>
            </p:nvSpPr>
            <p:spPr>
              <a:xfrm>
                <a:off x="6340416" y="3298998"/>
                <a:ext cx="2518500" cy="10257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434343"/>
                    </a:solidFill>
                    <a:latin typeface="Roboto"/>
                    <a:ea typeface="Roboto"/>
                    <a:cs typeface="Roboto"/>
                    <a:sym typeface="Roboto"/>
                  </a:rPr>
                  <a:t>T1. </a:t>
                </a:r>
                <a:r>
                  <a:rPr lang="en-US" sz="1200" b="1">
                    <a:solidFill>
                      <a:schemeClr val="dk1"/>
                    </a:solidFill>
                  </a:rPr>
                  <a:t>Evolving Standards:</a:t>
                </a:r>
                <a:r>
                  <a:rPr lang="en-US" sz="1200">
                    <a:solidFill>
                      <a:schemeClr val="dk1"/>
                    </a:solidFill>
                    <a:latin typeface="Times New Roman"/>
                    <a:ea typeface="Times New Roman"/>
                    <a:cs typeface="Times New Roman"/>
                    <a:sym typeface="Times New Roman"/>
                  </a:rPr>
                  <a:t> Continuous need to adapt to new methodologies.</a:t>
                </a:r>
                <a:endParaRPr sz="1700" i="0" u="none" strike="noStrike" cap="none">
                  <a:solidFill>
                    <a:srgbClr val="434343"/>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434343"/>
                    </a:solidFill>
                    <a:latin typeface="Roboto"/>
                    <a:ea typeface="Roboto"/>
                    <a:cs typeface="Roboto"/>
                    <a:sym typeface="Roboto"/>
                  </a:rPr>
                  <a:t>T2. </a:t>
                </a:r>
                <a:r>
                  <a:rPr lang="en-US" sz="1100" b="1">
                    <a:solidFill>
                      <a:schemeClr val="dk1"/>
                    </a:solidFill>
                  </a:rPr>
                  <a:t> </a:t>
                </a:r>
                <a:r>
                  <a:rPr lang="en-US" sz="1200" b="1">
                    <a:solidFill>
                      <a:schemeClr val="dk1"/>
                    </a:solidFill>
                  </a:rPr>
                  <a:t>Competition:</a:t>
                </a:r>
                <a:r>
                  <a:rPr lang="en-US" sz="1200">
                    <a:solidFill>
                      <a:schemeClr val="dk1"/>
                    </a:solidFill>
                  </a:rPr>
                  <a:t> </a:t>
                </a:r>
                <a:r>
                  <a:rPr lang="en-US" sz="1200">
                    <a:solidFill>
                      <a:schemeClr val="dk1"/>
                    </a:solidFill>
                    <a:latin typeface="Times New Roman"/>
                    <a:ea typeface="Times New Roman"/>
                    <a:cs typeface="Times New Roman"/>
                    <a:sym typeface="Times New Roman"/>
                  </a:rPr>
                  <a:t>Pressure to deliver efficient designs quickly.</a:t>
                </a:r>
                <a:endParaRPr sz="1700" i="0" u="none" strike="noStrike" cap="none">
                  <a:solidFill>
                    <a:srgbClr val="434343"/>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Arial"/>
                  <a:buNone/>
                </a:pPr>
                <a:endParaRPr sz="1600" i="0" u="none" strike="noStrike" cap="none">
                  <a:solidFill>
                    <a:srgbClr val="434343"/>
                  </a:solidFill>
                  <a:latin typeface="Times New Roman"/>
                  <a:ea typeface="Times New Roman"/>
                  <a:cs typeface="Times New Roman"/>
                  <a:sym typeface="Times New Roman"/>
                </a:endParaRPr>
              </a:p>
            </p:txBody>
          </p:sp>
        </p:grpSp>
      </p:grpSp>
      <p:grpSp>
        <p:nvGrpSpPr>
          <p:cNvPr id="209" name="Google Shape;209;p8"/>
          <p:cNvGrpSpPr/>
          <p:nvPr/>
        </p:nvGrpSpPr>
        <p:grpSpPr>
          <a:xfrm>
            <a:off x="213098" y="4498204"/>
            <a:ext cx="6132113" cy="2360027"/>
            <a:chOff x="892757" y="3168878"/>
            <a:chExt cx="4599200" cy="1581893"/>
          </a:xfrm>
        </p:grpSpPr>
        <p:sp>
          <p:nvSpPr>
            <p:cNvPr id="210" name="Google Shape;210;p8"/>
            <p:cNvSpPr/>
            <p:nvPr/>
          </p:nvSpPr>
          <p:spPr>
            <a:xfrm>
              <a:off x="4593358" y="3752480"/>
              <a:ext cx="898599" cy="431632"/>
            </a:xfrm>
            <a:custGeom>
              <a:avLst/>
              <a:gdLst/>
              <a:ahLst/>
              <a:cxnLst/>
              <a:rect l="l" t="t" r="r" b="b"/>
              <a:pathLst>
                <a:path w="52055" h="25004" fill="none" extrusionOk="0">
                  <a:moveTo>
                    <a:pt x="52055" y="1"/>
                  </a:moveTo>
                  <a:lnTo>
                    <a:pt x="27052" y="25004"/>
                  </a:lnTo>
                  <a:lnTo>
                    <a:pt x="1" y="25004"/>
                  </a:lnTo>
                </a:path>
              </a:pathLst>
            </a:custGeom>
            <a:noFill/>
            <a:ln w="1102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nvGrpSpPr>
            <p:cNvPr id="211" name="Google Shape;211;p8"/>
            <p:cNvGrpSpPr/>
            <p:nvPr/>
          </p:nvGrpSpPr>
          <p:grpSpPr>
            <a:xfrm>
              <a:off x="892757" y="3168878"/>
              <a:ext cx="3731700" cy="1581893"/>
              <a:chOff x="892757" y="3168878"/>
              <a:chExt cx="3731700" cy="1581893"/>
            </a:xfrm>
          </p:grpSpPr>
          <p:sp>
            <p:nvSpPr>
              <p:cNvPr id="212" name="Google Shape;212;p8"/>
              <p:cNvSpPr txBox="1"/>
              <p:nvPr/>
            </p:nvSpPr>
            <p:spPr>
              <a:xfrm>
                <a:off x="1648349" y="3168878"/>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267"/>
                  <a:buFont typeface="Arial"/>
                  <a:buNone/>
                </a:pPr>
                <a:r>
                  <a:rPr lang="en-US" sz="2267" b="1" i="0" u="none" strike="noStrike" cap="none">
                    <a:solidFill>
                      <a:schemeClr val="accent4"/>
                    </a:solidFill>
                    <a:latin typeface="Fira Sans Extra Condensed Medium"/>
                    <a:ea typeface="Fira Sans Extra Condensed Medium"/>
                    <a:cs typeface="Fira Sans Extra Condensed Medium"/>
                    <a:sym typeface="Fira Sans Extra Condensed Medium"/>
                  </a:rPr>
                  <a:t>Opportunities</a:t>
                </a:r>
                <a:endParaRPr sz="2267" b="1" i="0" u="none" strike="noStrike" cap="none">
                  <a:solidFill>
                    <a:schemeClr val="accent4"/>
                  </a:solidFill>
                  <a:latin typeface="Fira Sans Extra Condensed Medium"/>
                  <a:ea typeface="Fira Sans Extra Condensed Medium"/>
                  <a:cs typeface="Fira Sans Extra Condensed Medium"/>
                  <a:sym typeface="Fira Sans Extra Condensed Medium"/>
                </a:endParaRPr>
              </a:p>
            </p:txBody>
          </p:sp>
          <p:sp>
            <p:nvSpPr>
              <p:cNvPr id="213" name="Google Shape;213;p8"/>
              <p:cNvSpPr txBox="1"/>
              <p:nvPr/>
            </p:nvSpPr>
            <p:spPr>
              <a:xfrm>
                <a:off x="892757" y="3598471"/>
                <a:ext cx="3731700" cy="1152300"/>
              </a:xfrm>
              <a:prstGeom prst="rect">
                <a:avLst/>
              </a:prstGeom>
              <a:noFill/>
              <a:ln>
                <a:noFill/>
              </a:ln>
            </p:spPr>
            <p:txBody>
              <a:bodyPr spcFirstLastPara="1" wrap="square" lIns="121900" tIns="121900" rIns="121900" bIns="121900" anchor="ctr" anchorCtr="0">
                <a:noAutofit/>
              </a:bodyPr>
              <a:lstStyle/>
              <a:p>
                <a:pPr marL="0" marR="0" lvl="0" indent="0" algn="just" rtl="0">
                  <a:lnSpc>
                    <a:spcPct val="100000"/>
                  </a:lnSpc>
                  <a:spcBef>
                    <a:spcPts val="0"/>
                  </a:spcBef>
                  <a:spcAft>
                    <a:spcPts val="0"/>
                  </a:spcAft>
                  <a:buClr>
                    <a:srgbClr val="000000"/>
                  </a:buClr>
                  <a:buSzPts val="1600"/>
                  <a:buFont typeface="Arial"/>
                  <a:buNone/>
                </a:pPr>
                <a:r>
                  <a:rPr lang="en-US" sz="1600">
                    <a:solidFill>
                      <a:srgbClr val="434343"/>
                    </a:solidFill>
                    <a:latin typeface="Roboto"/>
                    <a:ea typeface="Roboto"/>
                    <a:cs typeface="Roboto"/>
                    <a:sym typeface="Roboto"/>
                  </a:rPr>
                  <a:t>01</a:t>
                </a:r>
                <a:r>
                  <a:rPr lang="en-US" sz="1600" b="0" i="0" u="none" strike="noStrike" cap="none">
                    <a:solidFill>
                      <a:srgbClr val="434343"/>
                    </a:solidFill>
                    <a:latin typeface="Roboto"/>
                    <a:ea typeface="Roboto"/>
                    <a:cs typeface="Roboto"/>
                    <a:sym typeface="Roboto"/>
                  </a:rPr>
                  <a:t>. </a:t>
                </a:r>
                <a:r>
                  <a:rPr lang="en-US" sz="1100" b="1">
                    <a:solidFill>
                      <a:schemeClr val="dk1"/>
                    </a:solidFill>
                  </a:rPr>
                  <a:t>Optimization</a:t>
                </a:r>
                <a:r>
                  <a:rPr lang="en-US" sz="1100">
                    <a:solidFill>
                      <a:schemeClr val="dk1"/>
                    </a:solidFill>
                  </a:rPr>
                  <a:t>:</a:t>
                </a:r>
                <a:r>
                  <a:rPr lang="en-US" sz="1100">
                    <a:solidFill>
                      <a:schemeClr val="dk1"/>
                    </a:solidFill>
                    <a:latin typeface="Times New Roman"/>
                    <a:ea typeface="Times New Roman"/>
                    <a:cs typeface="Times New Roman"/>
                    <a:sym typeface="Times New Roman"/>
                  </a:rPr>
                  <a:t> There is a significant opportunity to optimize memory usage, power consumption, and performance by designing efficient byte-enable memory.</a:t>
                </a:r>
                <a:endParaRPr sz="1600" i="0" u="none" strike="noStrike" cap="none">
                  <a:solidFill>
                    <a:srgbClr val="434343"/>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434343"/>
                    </a:solidFill>
                    <a:latin typeface="Roboto"/>
                    <a:ea typeface="Roboto"/>
                    <a:cs typeface="Roboto"/>
                    <a:sym typeface="Roboto"/>
                  </a:rPr>
                  <a:t>02. </a:t>
                </a:r>
                <a:r>
                  <a:rPr lang="en-US" sz="1100" b="1">
                    <a:solidFill>
                      <a:schemeClr val="dk1"/>
                    </a:solidFill>
                  </a:rPr>
                  <a:t>Customization:</a:t>
                </a:r>
                <a:r>
                  <a:rPr lang="en-US" sz="1100">
                    <a:solidFill>
                      <a:schemeClr val="dk1"/>
                    </a:solidFill>
                  </a:rPr>
                  <a:t> </a:t>
                </a:r>
                <a:r>
                  <a:rPr lang="en-US" sz="1100">
                    <a:solidFill>
                      <a:schemeClr val="dk1"/>
                    </a:solidFill>
                    <a:latin typeface="Times New Roman"/>
                    <a:ea typeface="Times New Roman"/>
                    <a:cs typeface="Times New Roman"/>
                    <a:sym typeface="Times New Roman"/>
                  </a:rPr>
                  <a:t>Tailor designs for specific applications.</a:t>
                </a:r>
                <a:endParaRPr sz="1600" i="0" u="none" strike="noStrike" cap="none">
                  <a:solidFill>
                    <a:srgbClr val="434343"/>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434343"/>
                    </a:solidFill>
                    <a:latin typeface="Roboto"/>
                    <a:ea typeface="Roboto"/>
                    <a:cs typeface="Roboto"/>
                    <a:sym typeface="Roboto"/>
                  </a:rPr>
                  <a:t>O3. </a:t>
                </a:r>
                <a:r>
                  <a:rPr lang="en-US" sz="1100" b="1">
                    <a:solidFill>
                      <a:schemeClr val="dk1"/>
                    </a:solidFill>
                  </a:rPr>
                  <a:t>Advancements in Verification:</a:t>
                </a:r>
                <a:r>
                  <a:rPr lang="en-US" sz="1100">
                    <a:solidFill>
                      <a:schemeClr val="dk1"/>
                    </a:solidFill>
                    <a:latin typeface="Times New Roman"/>
                    <a:ea typeface="Times New Roman"/>
                    <a:cs typeface="Times New Roman"/>
                    <a:sym typeface="Times New Roman"/>
                  </a:rPr>
                  <a:t> Use advanced verification features.</a:t>
                </a:r>
                <a:endParaRPr sz="110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434343"/>
                    </a:solidFill>
                    <a:latin typeface="Roboto"/>
                    <a:ea typeface="Roboto"/>
                    <a:cs typeface="Roboto"/>
                    <a:sym typeface="Roboto"/>
                  </a:rPr>
                  <a:t>04. </a:t>
                </a:r>
                <a:r>
                  <a:rPr lang="en-US" sz="1100" b="1">
                    <a:solidFill>
                      <a:schemeClr val="dk1"/>
                    </a:solidFill>
                  </a:rPr>
                  <a:t>Career Advancement</a:t>
                </a:r>
                <a:r>
                  <a:rPr lang="en-US" sz="1100">
                    <a:solidFill>
                      <a:schemeClr val="dk1"/>
                    </a:solidFill>
                  </a:rPr>
                  <a:t>:: </a:t>
                </a:r>
                <a:r>
                  <a:rPr lang="en-US" sz="1100">
                    <a:solidFill>
                      <a:schemeClr val="dk1"/>
                    </a:solidFill>
                    <a:latin typeface="Times New Roman"/>
                    <a:ea typeface="Times New Roman"/>
                    <a:cs typeface="Times New Roman"/>
                    <a:sym typeface="Times New Roman"/>
                  </a:rPr>
                  <a:t>Expertise in Verilog and SystemVerilog can open doors to advanced roles in hardware design, verification, and EDA tool development.</a:t>
                </a:r>
                <a:endParaRPr sz="1600" i="0" u="none" strike="noStrike" cap="none">
                  <a:solidFill>
                    <a:srgbClr val="434343"/>
                  </a:solidFill>
                  <a:latin typeface="Times New Roman"/>
                  <a:ea typeface="Times New Roman"/>
                  <a:cs typeface="Times New Roman"/>
                  <a:sym typeface="Times New Roman"/>
                </a:endParaRPr>
              </a:p>
            </p:txBody>
          </p:sp>
        </p:grpSp>
      </p:grpSp>
      <p:grpSp>
        <p:nvGrpSpPr>
          <p:cNvPr id="214" name="Google Shape;214;p8"/>
          <p:cNvGrpSpPr/>
          <p:nvPr/>
        </p:nvGrpSpPr>
        <p:grpSpPr>
          <a:xfrm>
            <a:off x="4564098" y="1912734"/>
            <a:ext cx="3978569" cy="3824127"/>
            <a:chOff x="4685401" y="2674734"/>
            <a:chExt cx="3978569" cy="3824127"/>
          </a:xfrm>
        </p:grpSpPr>
        <p:grpSp>
          <p:nvGrpSpPr>
            <p:cNvPr id="215" name="Google Shape;215;p8"/>
            <p:cNvGrpSpPr/>
            <p:nvPr/>
          </p:nvGrpSpPr>
          <p:grpSpPr>
            <a:xfrm>
              <a:off x="4685401" y="2674734"/>
              <a:ext cx="3978569" cy="3824127"/>
              <a:chOff x="4075801" y="1760334"/>
              <a:chExt cx="3978569" cy="3824127"/>
            </a:xfrm>
          </p:grpSpPr>
          <p:sp>
            <p:nvSpPr>
              <p:cNvPr id="216" name="Google Shape;216;p8"/>
              <p:cNvSpPr/>
              <p:nvPr/>
            </p:nvSpPr>
            <p:spPr>
              <a:xfrm>
                <a:off x="4075801" y="1760334"/>
                <a:ext cx="3978569" cy="3824127"/>
              </a:xfrm>
              <a:custGeom>
                <a:avLst/>
                <a:gdLst/>
                <a:ahLst/>
                <a:cxnLst/>
                <a:rect l="l" t="t" r="r" b="b"/>
                <a:pathLst>
                  <a:path w="172856" h="166146" extrusionOk="0">
                    <a:moveTo>
                      <a:pt x="86429" y="0"/>
                    </a:moveTo>
                    <a:cubicBezTo>
                      <a:pt x="77617" y="0"/>
                      <a:pt x="68807" y="3355"/>
                      <a:pt x="62104" y="10064"/>
                    </a:cubicBezTo>
                    <a:cubicBezTo>
                      <a:pt x="48673" y="23494"/>
                      <a:pt x="26837" y="45318"/>
                      <a:pt x="13419" y="58749"/>
                    </a:cubicBezTo>
                    <a:cubicBezTo>
                      <a:pt x="1" y="72167"/>
                      <a:pt x="1" y="93991"/>
                      <a:pt x="13419" y="107409"/>
                    </a:cubicBezTo>
                    <a:cubicBezTo>
                      <a:pt x="26837" y="120828"/>
                      <a:pt x="48673" y="142664"/>
                      <a:pt x="62092" y="156082"/>
                    </a:cubicBezTo>
                    <a:cubicBezTo>
                      <a:pt x="68801" y="162791"/>
                      <a:pt x="77614" y="166146"/>
                      <a:pt x="86428" y="166146"/>
                    </a:cubicBezTo>
                    <a:cubicBezTo>
                      <a:pt x="95242" y="166146"/>
                      <a:pt x="104055" y="162791"/>
                      <a:pt x="110764" y="156082"/>
                    </a:cubicBezTo>
                    <a:cubicBezTo>
                      <a:pt x="124183" y="142664"/>
                      <a:pt x="146019" y="120828"/>
                      <a:pt x="159437" y="107409"/>
                    </a:cubicBezTo>
                    <a:cubicBezTo>
                      <a:pt x="172855" y="93991"/>
                      <a:pt x="172855" y="72155"/>
                      <a:pt x="159437" y="58737"/>
                    </a:cubicBezTo>
                    <a:cubicBezTo>
                      <a:pt x="146019" y="45318"/>
                      <a:pt x="124183" y="23482"/>
                      <a:pt x="110764" y="10064"/>
                    </a:cubicBezTo>
                    <a:cubicBezTo>
                      <a:pt x="104055" y="3355"/>
                      <a:pt x="95242" y="0"/>
                      <a:pt x="86429"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nvGrpSpPr>
              <p:cNvPr id="217" name="Google Shape;217;p8"/>
              <p:cNvGrpSpPr/>
              <p:nvPr/>
            </p:nvGrpSpPr>
            <p:grpSpPr>
              <a:xfrm>
                <a:off x="4273832" y="1959046"/>
                <a:ext cx="3582661" cy="3426984"/>
                <a:chOff x="3205454" y="1469321"/>
                <a:chExt cx="2687063" cy="2570302"/>
              </a:xfrm>
            </p:grpSpPr>
            <p:sp>
              <p:nvSpPr>
                <p:cNvPr id="218" name="Google Shape;218;p8"/>
                <p:cNvSpPr/>
                <p:nvPr/>
              </p:nvSpPr>
              <p:spPr>
                <a:xfrm>
                  <a:off x="3205454" y="1964889"/>
                  <a:ext cx="683612" cy="1582609"/>
                </a:xfrm>
                <a:custGeom>
                  <a:avLst/>
                  <a:gdLst/>
                  <a:ahLst/>
                  <a:cxnLst/>
                  <a:rect l="l" t="t" r="r" b="b"/>
                  <a:pathLst>
                    <a:path w="39601" h="91679" extrusionOk="0">
                      <a:moveTo>
                        <a:pt x="34719" y="0"/>
                      </a:moveTo>
                      <a:lnTo>
                        <a:pt x="13538" y="21193"/>
                      </a:lnTo>
                      <a:cubicBezTo>
                        <a:pt x="1" y="34731"/>
                        <a:pt x="1" y="56745"/>
                        <a:pt x="13538" y="70283"/>
                      </a:cubicBezTo>
                      <a:lnTo>
                        <a:pt x="34922" y="91678"/>
                      </a:lnTo>
                      <a:lnTo>
                        <a:pt x="39601" y="86999"/>
                      </a:lnTo>
                      <a:cubicBezTo>
                        <a:pt x="31909" y="79307"/>
                        <a:pt x="24075" y="71473"/>
                        <a:pt x="18205" y="65603"/>
                      </a:cubicBezTo>
                      <a:cubicBezTo>
                        <a:pt x="7252" y="54650"/>
                        <a:pt x="7252" y="36826"/>
                        <a:pt x="18205" y="25872"/>
                      </a:cubicBezTo>
                      <a:lnTo>
                        <a:pt x="39399" y="4679"/>
                      </a:lnTo>
                      <a:lnTo>
                        <a:pt x="34719" y="0"/>
                      </a:lnTo>
                      <a:close/>
                    </a:path>
                  </a:pathLst>
                </a:custGeom>
                <a:solidFill>
                  <a:srgbClr val="2020B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19" name="Google Shape;219;p8"/>
                <p:cNvSpPr/>
                <p:nvPr/>
              </p:nvSpPr>
              <p:spPr>
                <a:xfrm>
                  <a:off x="3804826" y="1469321"/>
                  <a:ext cx="1537191" cy="625230"/>
                </a:xfrm>
                <a:custGeom>
                  <a:avLst/>
                  <a:gdLst/>
                  <a:ahLst/>
                  <a:cxnLst/>
                  <a:rect l="l" t="t" r="r" b="b"/>
                  <a:pathLst>
                    <a:path w="89048" h="36219" extrusionOk="0">
                      <a:moveTo>
                        <a:pt x="43101" y="0"/>
                      </a:moveTo>
                      <a:cubicBezTo>
                        <a:pt x="33826" y="0"/>
                        <a:pt x="25111" y="3608"/>
                        <a:pt x="18562" y="10156"/>
                      </a:cubicBezTo>
                      <a:lnTo>
                        <a:pt x="0" y="28706"/>
                      </a:lnTo>
                      <a:lnTo>
                        <a:pt x="4680" y="33385"/>
                      </a:lnTo>
                      <a:cubicBezTo>
                        <a:pt x="11430" y="26634"/>
                        <a:pt x="18086" y="19979"/>
                        <a:pt x="23229" y="14823"/>
                      </a:cubicBezTo>
                      <a:cubicBezTo>
                        <a:pt x="28712" y="9347"/>
                        <a:pt x="35910" y="6608"/>
                        <a:pt x="43105" y="6608"/>
                      </a:cubicBezTo>
                      <a:cubicBezTo>
                        <a:pt x="50301" y="6608"/>
                        <a:pt x="57496" y="9347"/>
                        <a:pt x="62973" y="14823"/>
                      </a:cubicBezTo>
                      <a:lnTo>
                        <a:pt x="84368" y="36219"/>
                      </a:lnTo>
                      <a:lnTo>
                        <a:pt x="89047" y="31540"/>
                      </a:lnTo>
                      <a:lnTo>
                        <a:pt x="67652" y="10156"/>
                      </a:lnTo>
                      <a:cubicBezTo>
                        <a:pt x="61103" y="3608"/>
                        <a:pt x="52388" y="0"/>
                        <a:pt x="43101" y="0"/>
                      </a:cubicBezTo>
                      <a:close/>
                    </a:path>
                  </a:pathLst>
                </a:custGeom>
                <a:solidFill>
                  <a:srgbClr val="C6282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20" name="Google Shape;220;p8"/>
                <p:cNvSpPr/>
                <p:nvPr/>
              </p:nvSpPr>
              <p:spPr>
                <a:xfrm>
                  <a:off x="5257602" y="2013797"/>
                  <a:ext cx="634915" cy="1484575"/>
                </a:xfrm>
                <a:custGeom>
                  <a:avLst/>
                  <a:gdLst/>
                  <a:ahLst/>
                  <a:cxnLst/>
                  <a:rect l="l" t="t" r="r" b="b"/>
                  <a:pathLst>
                    <a:path w="36780" h="86000" extrusionOk="0">
                      <a:moveTo>
                        <a:pt x="4894" y="1"/>
                      </a:moveTo>
                      <a:lnTo>
                        <a:pt x="215" y="4680"/>
                      </a:lnTo>
                      <a:lnTo>
                        <a:pt x="18563" y="23027"/>
                      </a:lnTo>
                      <a:cubicBezTo>
                        <a:pt x="29516" y="33981"/>
                        <a:pt x="29516" y="51817"/>
                        <a:pt x="18563" y="62770"/>
                      </a:cubicBezTo>
                      <a:cubicBezTo>
                        <a:pt x="13419" y="67914"/>
                        <a:pt x="6752" y="74569"/>
                        <a:pt x="1" y="81320"/>
                      </a:cubicBezTo>
                      <a:lnTo>
                        <a:pt x="4680" y="85999"/>
                      </a:lnTo>
                      <a:lnTo>
                        <a:pt x="23242" y="67450"/>
                      </a:lnTo>
                      <a:cubicBezTo>
                        <a:pt x="36779" y="53912"/>
                        <a:pt x="36779" y="31886"/>
                        <a:pt x="23242" y="18348"/>
                      </a:cubicBezTo>
                      <a:lnTo>
                        <a:pt x="4894" y="1"/>
                      </a:lnTo>
                      <a:close/>
                    </a:path>
                  </a:pathLst>
                </a:custGeom>
                <a:solidFill>
                  <a:srgbClr val="4685B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21" name="Google Shape;221;p8"/>
                <p:cNvSpPr/>
                <p:nvPr/>
              </p:nvSpPr>
              <p:spPr>
                <a:xfrm>
                  <a:off x="3808313" y="3417672"/>
                  <a:ext cx="1529993" cy="621951"/>
                </a:xfrm>
                <a:custGeom>
                  <a:avLst/>
                  <a:gdLst/>
                  <a:ahLst/>
                  <a:cxnLst/>
                  <a:rect l="l" t="t" r="r" b="b"/>
                  <a:pathLst>
                    <a:path w="88631" h="36029" extrusionOk="0">
                      <a:moveTo>
                        <a:pt x="83952" y="0"/>
                      </a:moveTo>
                      <a:cubicBezTo>
                        <a:pt x="76332" y="7632"/>
                        <a:pt x="68581" y="15383"/>
                        <a:pt x="62771" y="21193"/>
                      </a:cubicBezTo>
                      <a:cubicBezTo>
                        <a:pt x="57294" y="26670"/>
                        <a:pt x="50096" y="29409"/>
                        <a:pt x="42899" y="29409"/>
                      </a:cubicBezTo>
                      <a:cubicBezTo>
                        <a:pt x="35702" y="29409"/>
                        <a:pt x="28504" y="26670"/>
                        <a:pt x="23027" y="21193"/>
                      </a:cubicBezTo>
                      <a:cubicBezTo>
                        <a:pt x="17943" y="16098"/>
                        <a:pt x="11359" y="9525"/>
                        <a:pt x="4680" y="2846"/>
                      </a:cubicBezTo>
                      <a:lnTo>
                        <a:pt x="1" y="7525"/>
                      </a:lnTo>
                      <a:lnTo>
                        <a:pt x="18348" y="25873"/>
                      </a:lnTo>
                      <a:cubicBezTo>
                        <a:pt x="24897" y="32421"/>
                        <a:pt x="33612" y="36029"/>
                        <a:pt x="42899" y="36029"/>
                      </a:cubicBezTo>
                      <a:cubicBezTo>
                        <a:pt x="52186" y="36029"/>
                        <a:pt x="60901" y="32421"/>
                        <a:pt x="67450" y="25873"/>
                      </a:cubicBezTo>
                      <a:lnTo>
                        <a:pt x="88631" y="4679"/>
                      </a:lnTo>
                      <a:lnTo>
                        <a:pt x="83952" y="0"/>
                      </a:lnTo>
                      <a:close/>
                    </a:path>
                  </a:pathLst>
                </a:custGeom>
                <a:solidFill>
                  <a:srgbClr val="E0921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nvGrpSpPr>
              <p:cNvPr id="222" name="Google Shape;222;p8"/>
              <p:cNvGrpSpPr/>
              <p:nvPr/>
            </p:nvGrpSpPr>
            <p:grpSpPr>
              <a:xfrm>
                <a:off x="4810835" y="3672494"/>
                <a:ext cx="1254293" cy="1254316"/>
                <a:chOff x="3608126" y="2754370"/>
                <a:chExt cx="940720" cy="940737"/>
              </a:xfrm>
            </p:grpSpPr>
            <p:sp>
              <p:nvSpPr>
                <p:cNvPr id="223" name="Google Shape;223;p8"/>
                <p:cNvSpPr/>
                <p:nvPr/>
              </p:nvSpPr>
              <p:spPr>
                <a:xfrm>
                  <a:off x="3608126" y="2754370"/>
                  <a:ext cx="940720" cy="940737"/>
                </a:xfrm>
                <a:custGeom>
                  <a:avLst/>
                  <a:gdLst/>
                  <a:ahLst/>
                  <a:cxnLst/>
                  <a:rect l="l" t="t" r="r" b="b"/>
                  <a:pathLst>
                    <a:path w="54495" h="54496" extrusionOk="0">
                      <a:moveTo>
                        <a:pt x="27242" y="1"/>
                      </a:moveTo>
                      <a:cubicBezTo>
                        <a:pt x="12216" y="1"/>
                        <a:pt x="0" y="12229"/>
                        <a:pt x="0" y="27254"/>
                      </a:cubicBezTo>
                      <a:cubicBezTo>
                        <a:pt x="0" y="42280"/>
                        <a:pt x="12216" y="54496"/>
                        <a:pt x="27242" y="54496"/>
                      </a:cubicBezTo>
                      <a:cubicBezTo>
                        <a:pt x="42267" y="54496"/>
                        <a:pt x="54495" y="42280"/>
                        <a:pt x="54495" y="27254"/>
                      </a:cubicBezTo>
                      <a:lnTo>
                        <a:pt x="54495"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24" name="Google Shape;224;p8"/>
                <p:cNvSpPr/>
                <p:nvPr/>
              </p:nvSpPr>
              <p:spPr>
                <a:xfrm>
                  <a:off x="3775219" y="2921482"/>
                  <a:ext cx="606552" cy="606535"/>
                </a:xfrm>
                <a:custGeom>
                  <a:avLst/>
                  <a:gdLst/>
                  <a:ahLst/>
                  <a:cxnLst/>
                  <a:rect l="l" t="t" r="r" b="b"/>
                  <a:pathLst>
                    <a:path w="35137" h="35136" extrusionOk="0">
                      <a:moveTo>
                        <a:pt x="17563" y="1"/>
                      </a:moveTo>
                      <a:cubicBezTo>
                        <a:pt x="7883" y="1"/>
                        <a:pt x="1" y="7883"/>
                        <a:pt x="1" y="17574"/>
                      </a:cubicBezTo>
                      <a:cubicBezTo>
                        <a:pt x="1" y="27254"/>
                        <a:pt x="7883" y="35136"/>
                        <a:pt x="17563" y="35136"/>
                      </a:cubicBezTo>
                      <a:cubicBezTo>
                        <a:pt x="27254" y="35136"/>
                        <a:pt x="35136" y="27254"/>
                        <a:pt x="35136" y="17574"/>
                      </a:cubicBezTo>
                      <a:lnTo>
                        <a:pt x="3513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sp>
            <p:nvSpPr>
              <p:cNvPr id="225" name="Google Shape;225;p8"/>
              <p:cNvSpPr/>
              <p:nvPr/>
            </p:nvSpPr>
            <p:spPr>
              <a:xfrm>
                <a:off x="5174497" y="4091885"/>
                <a:ext cx="489196" cy="412113"/>
              </a:xfrm>
              <a:custGeom>
                <a:avLst/>
                <a:gdLst/>
                <a:ahLst/>
                <a:cxnLst/>
                <a:rect l="l" t="t" r="r" b="b"/>
                <a:pathLst>
                  <a:path w="21254" h="17905" extrusionOk="0">
                    <a:moveTo>
                      <a:pt x="12276" y="4022"/>
                    </a:moveTo>
                    <a:lnTo>
                      <a:pt x="11824" y="11761"/>
                    </a:lnTo>
                    <a:lnTo>
                      <a:pt x="9430" y="11761"/>
                    </a:lnTo>
                    <a:lnTo>
                      <a:pt x="8966" y="4022"/>
                    </a:lnTo>
                    <a:close/>
                    <a:moveTo>
                      <a:pt x="11824" y="13249"/>
                    </a:moveTo>
                    <a:lnTo>
                      <a:pt x="11824" y="15476"/>
                    </a:lnTo>
                    <a:lnTo>
                      <a:pt x="9430" y="15476"/>
                    </a:lnTo>
                    <a:lnTo>
                      <a:pt x="9430" y="13249"/>
                    </a:lnTo>
                    <a:close/>
                    <a:moveTo>
                      <a:pt x="10627" y="0"/>
                    </a:moveTo>
                    <a:cubicBezTo>
                      <a:pt x="9633" y="0"/>
                      <a:pt x="8639" y="492"/>
                      <a:pt x="8073" y="1474"/>
                    </a:cubicBezTo>
                    <a:lnTo>
                      <a:pt x="1144" y="13487"/>
                    </a:lnTo>
                    <a:cubicBezTo>
                      <a:pt x="1" y="15452"/>
                      <a:pt x="1418" y="17904"/>
                      <a:pt x="3692" y="17904"/>
                    </a:cubicBezTo>
                    <a:lnTo>
                      <a:pt x="17562" y="17904"/>
                    </a:lnTo>
                    <a:cubicBezTo>
                      <a:pt x="19836" y="17904"/>
                      <a:pt x="21253" y="15452"/>
                      <a:pt x="20110" y="13487"/>
                    </a:cubicBezTo>
                    <a:lnTo>
                      <a:pt x="17896" y="9630"/>
                    </a:lnTo>
                    <a:lnTo>
                      <a:pt x="13181" y="1474"/>
                    </a:lnTo>
                    <a:cubicBezTo>
                      <a:pt x="12615" y="492"/>
                      <a:pt x="11621" y="0"/>
                      <a:pt x="10627"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nvGrpSpPr>
              <p:cNvPr id="226" name="Google Shape;226;p8"/>
              <p:cNvGrpSpPr/>
              <p:nvPr/>
            </p:nvGrpSpPr>
            <p:grpSpPr>
              <a:xfrm>
                <a:off x="4810835" y="2418146"/>
                <a:ext cx="1254293" cy="1254293"/>
                <a:chOff x="3608126" y="1813609"/>
                <a:chExt cx="940720" cy="940720"/>
              </a:xfrm>
            </p:grpSpPr>
            <p:sp>
              <p:nvSpPr>
                <p:cNvPr id="227" name="Google Shape;227;p8"/>
                <p:cNvSpPr/>
                <p:nvPr/>
              </p:nvSpPr>
              <p:spPr>
                <a:xfrm>
                  <a:off x="3608126" y="1813609"/>
                  <a:ext cx="940720" cy="940720"/>
                </a:xfrm>
                <a:custGeom>
                  <a:avLst/>
                  <a:gdLst/>
                  <a:ahLst/>
                  <a:cxnLst/>
                  <a:rect l="l" t="t" r="r" b="b"/>
                  <a:pathLst>
                    <a:path w="54495" h="54495" extrusionOk="0">
                      <a:moveTo>
                        <a:pt x="27242" y="0"/>
                      </a:moveTo>
                      <a:cubicBezTo>
                        <a:pt x="12216" y="0"/>
                        <a:pt x="0" y="12228"/>
                        <a:pt x="0" y="27253"/>
                      </a:cubicBezTo>
                      <a:cubicBezTo>
                        <a:pt x="0" y="42279"/>
                        <a:pt x="12216" y="54495"/>
                        <a:pt x="27242" y="54495"/>
                      </a:cubicBezTo>
                      <a:lnTo>
                        <a:pt x="54495" y="54495"/>
                      </a:lnTo>
                      <a:lnTo>
                        <a:pt x="54495" y="27253"/>
                      </a:lnTo>
                      <a:cubicBezTo>
                        <a:pt x="54495" y="12228"/>
                        <a:pt x="42267" y="0"/>
                        <a:pt x="27242" y="0"/>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28" name="Google Shape;228;p8"/>
                <p:cNvSpPr/>
                <p:nvPr/>
              </p:nvSpPr>
              <p:spPr>
                <a:xfrm>
                  <a:off x="3775219" y="1980703"/>
                  <a:ext cx="606552" cy="606552"/>
                </a:xfrm>
                <a:custGeom>
                  <a:avLst/>
                  <a:gdLst/>
                  <a:ahLst/>
                  <a:cxnLst/>
                  <a:rect l="l" t="t" r="r" b="b"/>
                  <a:pathLst>
                    <a:path w="35137" h="35137" extrusionOk="0">
                      <a:moveTo>
                        <a:pt x="17563" y="1"/>
                      </a:moveTo>
                      <a:cubicBezTo>
                        <a:pt x="7883" y="1"/>
                        <a:pt x="1" y="7883"/>
                        <a:pt x="1" y="17574"/>
                      </a:cubicBezTo>
                      <a:cubicBezTo>
                        <a:pt x="1" y="27254"/>
                        <a:pt x="7883" y="35136"/>
                        <a:pt x="17563" y="35136"/>
                      </a:cubicBezTo>
                      <a:lnTo>
                        <a:pt x="35136" y="35136"/>
                      </a:lnTo>
                      <a:lnTo>
                        <a:pt x="35136" y="17574"/>
                      </a:lnTo>
                      <a:cubicBezTo>
                        <a:pt x="35136" y="7883"/>
                        <a:pt x="27254" y="1"/>
                        <a:pt x="1756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nvGrpSpPr>
              <p:cNvPr id="229" name="Google Shape;229;p8"/>
              <p:cNvGrpSpPr/>
              <p:nvPr/>
            </p:nvGrpSpPr>
            <p:grpSpPr>
              <a:xfrm>
                <a:off x="6065178" y="2418146"/>
                <a:ext cx="1254316" cy="1254293"/>
                <a:chOff x="4548883" y="1813609"/>
                <a:chExt cx="940737" cy="940720"/>
              </a:xfrm>
            </p:grpSpPr>
            <p:sp>
              <p:nvSpPr>
                <p:cNvPr id="230" name="Google Shape;230;p8"/>
                <p:cNvSpPr/>
                <p:nvPr/>
              </p:nvSpPr>
              <p:spPr>
                <a:xfrm>
                  <a:off x="4548883" y="1813609"/>
                  <a:ext cx="940737" cy="940720"/>
                </a:xfrm>
                <a:custGeom>
                  <a:avLst/>
                  <a:gdLst/>
                  <a:ahLst/>
                  <a:cxnLst/>
                  <a:rect l="l" t="t" r="r" b="b"/>
                  <a:pathLst>
                    <a:path w="54496" h="54495" extrusionOk="0">
                      <a:moveTo>
                        <a:pt x="27254" y="0"/>
                      </a:moveTo>
                      <a:cubicBezTo>
                        <a:pt x="12229" y="0"/>
                        <a:pt x="1" y="12228"/>
                        <a:pt x="1" y="27253"/>
                      </a:cubicBezTo>
                      <a:lnTo>
                        <a:pt x="1" y="54495"/>
                      </a:lnTo>
                      <a:lnTo>
                        <a:pt x="27254" y="54495"/>
                      </a:lnTo>
                      <a:cubicBezTo>
                        <a:pt x="42280" y="54495"/>
                        <a:pt x="54496" y="42279"/>
                        <a:pt x="54496" y="27253"/>
                      </a:cubicBezTo>
                      <a:cubicBezTo>
                        <a:pt x="54496" y="12228"/>
                        <a:pt x="42280" y="0"/>
                        <a:pt x="27254"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31" name="Google Shape;231;p8"/>
                <p:cNvSpPr/>
                <p:nvPr/>
              </p:nvSpPr>
              <p:spPr>
                <a:xfrm>
                  <a:off x="4715994" y="1980703"/>
                  <a:ext cx="606552" cy="606552"/>
                </a:xfrm>
                <a:custGeom>
                  <a:avLst/>
                  <a:gdLst/>
                  <a:ahLst/>
                  <a:cxnLst/>
                  <a:rect l="l" t="t" r="r" b="b"/>
                  <a:pathLst>
                    <a:path w="35137" h="35137" extrusionOk="0">
                      <a:moveTo>
                        <a:pt x="17574" y="1"/>
                      </a:moveTo>
                      <a:cubicBezTo>
                        <a:pt x="7883" y="1"/>
                        <a:pt x="1" y="7883"/>
                        <a:pt x="1" y="17574"/>
                      </a:cubicBezTo>
                      <a:lnTo>
                        <a:pt x="1" y="35136"/>
                      </a:lnTo>
                      <a:lnTo>
                        <a:pt x="17574" y="35136"/>
                      </a:ln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nvGrpSpPr>
              <p:cNvPr id="232" name="Google Shape;232;p8"/>
              <p:cNvGrpSpPr/>
              <p:nvPr/>
            </p:nvGrpSpPr>
            <p:grpSpPr>
              <a:xfrm>
                <a:off x="6514651" y="2887324"/>
                <a:ext cx="401739" cy="405369"/>
                <a:chOff x="4885988" y="2165492"/>
                <a:chExt cx="301304" cy="304027"/>
              </a:xfrm>
            </p:grpSpPr>
            <p:sp>
              <p:nvSpPr>
                <p:cNvPr id="233" name="Google Shape;233;p8"/>
                <p:cNvSpPr/>
                <p:nvPr/>
              </p:nvSpPr>
              <p:spPr>
                <a:xfrm>
                  <a:off x="4962655" y="2165492"/>
                  <a:ext cx="224637" cy="304027"/>
                </a:xfrm>
                <a:custGeom>
                  <a:avLst/>
                  <a:gdLst/>
                  <a:ahLst/>
                  <a:cxnLst/>
                  <a:rect l="l" t="t" r="r" b="b"/>
                  <a:pathLst>
                    <a:path w="13013" h="17612" extrusionOk="0">
                      <a:moveTo>
                        <a:pt x="9953" y="1"/>
                      </a:moveTo>
                      <a:cubicBezTo>
                        <a:pt x="9945" y="1"/>
                        <a:pt x="9938" y="1"/>
                        <a:pt x="9930" y="1"/>
                      </a:cubicBezTo>
                      <a:lnTo>
                        <a:pt x="5989" y="24"/>
                      </a:lnTo>
                      <a:cubicBezTo>
                        <a:pt x="5989" y="24"/>
                        <a:pt x="4310" y="203"/>
                        <a:pt x="2953" y="1060"/>
                      </a:cubicBezTo>
                      <a:cubicBezTo>
                        <a:pt x="2120" y="1584"/>
                        <a:pt x="1131" y="1846"/>
                        <a:pt x="143" y="1846"/>
                      </a:cubicBezTo>
                      <a:lnTo>
                        <a:pt x="0" y="1846"/>
                      </a:lnTo>
                      <a:lnTo>
                        <a:pt x="0" y="9109"/>
                      </a:lnTo>
                      <a:cubicBezTo>
                        <a:pt x="548" y="9168"/>
                        <a:pt x="1060" y="9407"/>
                        <a:pt x="1453" y="9823"/>
                      </a:cubicBezTo>
                      <a:cubicBezTo>
                        <a:pt x="1953" y="10347"/>
                        <a:pt x="2620" y="11026"/>
                        <a:pt x="3108" y="11454"/>
                      </a:cubicBezTo>
                      <a:cubicBezTo>
                        <a:pt x="4001" y="12252"/>
                        <a:pt x="3989" y="15455"/>
                        <a:pt x="3870" y="16729"/>
                      </a:cubicBezTo>
                      <a:cubicBezTo>
                        <a:pt x="3814" y="17272"/>
                        <a:pt x="4264" y="17611"/>
                        <a:pt x="4858" y="17611"/>
                      </a:cubicBezTo>
                      <a:cubicBezTo>
                        <a:pt x="5658" y="17611"/>
                        <a:pt x="6719" y="16996"/>
                        <a:pt x="7156" y="15431"/>
                      </a:cubicBezTo>
                      <a:cubicBezTo>
                        <a:pt x="7918" y="12705"/>
                        <a:pt x="6477" y="11216"/>
                        <a:pt x="7704" y="10954"/>
                      </a:cubicBezTo>
                      <a:cubicBezTo>
                        <a:pt x="8143" y="10854"/>
                        <a:pt x="8294" y="10830"/>
                        <a:pt x="9031" y="10830"/>
                      </a:cubicBezTo>
                      <a:cubicBezTo>
                        <a:pt x="9254" y="10830"/>
                        <a:pt x="9529" y="10833"/>
                        <a:pt x="9882" y="10835"/>
                      </a:cubicBezTo>
                      <a:cubicBezTo>
                        <a:pt x="9889" y="10835"/>
                        <a:pt x="9895" y="10835"/>
                        <a:pt x="9901" y="10835"/>
                      </a:cubicBezTo>
                      <a:cubicBezTo>
                        <a:pt x="11654" y="10835"/>
                        <a:pt x="13013" y="9197"/>
                        <a:pt x="12776" y="7347"/>
                      </a:cubicBezTo>
                      <a:lnTo>
                        <a:pt x="12823" y="2691"/>
                      </a:lnTo>
                      <a:cubicBezTo>
                        <a:pt x="12634" y="1152"/>
                        <a:pt x="11407" y="1"/>
                        <a:pt x="9953" y="1"/>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34" name="Google Shape;234;p8"/>
                <p:cNvSpPr/>
                <p:nvPr/>
              </p:nvSpPr>
              <p:spPr>
                <a:xfrm>
                  <a:off x="4885988" y="2193856"/>
                  <a:ext cx="53048" cy="137116"/>
                </a:xfrm>
                <a:custGeom>
                  <a:avLst/>
                  <a:gdLst/>
                  <a:ahLst/>
                  <a:cxnLst/>
                  <a:rect l="l" t="t" r="r" b="b"/>
                  <a:pathLst>
                    <a:path w="3073" h="7943" extrusionOk="0">
                      <a:moveTo>
                        <a:pt x="60" y="1"/>
                      </a:moveTo>
                      <a:lnTo>
                        <a:pt x="0" y="7906"/>
                      </a:lnTo>
                      <a:lnTo>
                        <a:pt x="3013" y="7942"/>
                      </a:lnTo>
                      <a:lnTo>
                        <a:pt x="3072" y="36"/>
                      </a:lnTo>
                      <a:lnTo>
                        <a:pt x="60"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nvGrpSpPr>
              <p:cNvPr id="235" name="Google Shape;235;p8"/>
              <p:cNvGrpSpPr/>
              <p:nvPr/>
            </p:nvGrpSpPr>
            <p:grpSpPr>
              <a:xfrm>
                <a:off x="6065178" y="3672494"/>
                <a:ext cx="1254316" cy="1254316"/>
                <a:chOff x="4548883" y="2754370"/>
                <a:chExt cx="940737" cy="940737"/>
              </a:xfrm>
            </p:grpSpPr>
            <p:sp>
              <p:nvSpPr>
                <p:cNvPr id="236" name="Google Shape;236;p8"/>
                <p:cNvSpPr/>
                <p:nvPr/>
              </p:nvSpPr>
              <p:spPr>
                <a:xfrm>
                  <a:off x="4548883" y="2754370"/>
                  <a:ext cx="940737" cy="940737"/>
                </a:xfrm>
                <a:custGeom>
                  <a:avLst/>
                  <a:gdLst/>
                  <a:ahLst/>
                  <a:cxnLst/>
                  <a:rect l="l" t="t" r="r" b="b"/>
                  <a:pathLst>
                    <a:path w="54496" h="54496" extrusionOk="0">
                      <a:moveTo>
                        <a:pt x="1" y="1"/>
                      </a:moveTo>
                      <a:lnTo>
                        <a:pt x="1" y="27254"/>
                      </a:lnTo>
                      <a:cubicBezTo>
                        <a:pt x="1" y="42280"/>
                        <a:pt x="12229" y="54496"/>
                        <a:pt x="27254" y="54496"/>
                      </a:cubicBezTo>
                      <a:cubicBezTo>
                        <a:pt x="42280" y="54496"/>
                        <a:pt x="54496" y="42280"/>
                        <a:pt x="54496" y="27254"/>
                      </a:cubicBezTo>
                      <a:cubicBezTo>
                        <a:pt x="54496" y="12229"/>
                        <a:pt x="42280" y="1"/>
                        <a:pt x="27254"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37" name="Google Shape;237;p8"/>
                <p:cNvSpPr/>
                <p:nvPr/>
              </p:nvSpPr>
              <p:spPr>
                <a:xfrm>
                  <a:off x="4715994" y="2921482"/>
                  <a:ext cx="606552" cy="606535"/>
                </a:xfrm>
                <a:custGeom>
                  <a:avLst/>
                  <a:gdLst/>
                  <a:ahLst/>
                  <a:cxnLst/>
                  <a:rect l="l" t="t" r="r" b="b"/>
                  <a:pathLst>
                    <a:path w="35137" h="35136" extrusionOk="0">
                      <a:moveTo>
                        <a:pt x="1" y="1"/>
                      </a:moveTo>
                      <a:lnTo>
                        <a:pt x="1" y="17574"/>
                      </a:lnTo>
                      <a:cubicBezTo>
                        <a:pt x="1" y="27254"/>
                        <a:pt x="7883" y="35136"/>
                        <a:pt x="17574" y="35136"/>
                      </a:cubicBez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nvGrpSpPr>
              <p:cNvPr id="238" name="Google Shape;238;p8"/>
              <p:cNvGrpSpPr/>
              <p:nvPr/>
            </p:nvGrpSpPr>
            <p:grpSpPr>
              <a:xfrm>
                <a:off x="6478467" y="4097293"/>
                <a:ext cx="473868" cy="460703"/>
                <a:chOff x="4858850" y="3072970"/>
                <a:chExt cx="355401" cy="345527"/>
              </a:xfrm>
            </p:grpSpPr>
            <p:sp>
              <p:nvSpPr>
                <p:cNvPr id="239" name="Google Shape;239;p8"/>
                <p:cNvSpPr/>
                <p:nvPr/>
              </p:nvSpPr>
              <p:spPr>
                <a:xfrm>
                  <a:off x="4931615" y="3147341"/>
                  <a:ext cx="204733" cy="220787"/>
                </a:xfrm>
                <a:custGeom>
                  <a:avLst/>
                  <a:gdLst/>
                  <a:ahLst/>
                  <a:cxnLst/>
                  <a:rect l="l" t="t" r="r" b="b"/>
                  <a:pathLst>
                    <a:path w="11860" h="12790" extrusionOk="0">
                      <a:moveTo>
                        <a:pt x="5525" y="3765"/>
                      </a:moveTo>
                      <a:lnTo>
                        <a:pt x="8371" y="3884"/>
                      </a:lnTo>
                      <a:lnTo>
                        <a:pt x="6668" y="5622"/>
                      </a:lnTo>
                      <a:lnTo>
                        <a:pt x="8668" y="5777"/>
                      </a:lnTo>
                      <a:lnTo>
                        <a:pt x="3489" y="10266"/>
                      </a:lnTo>
                      <a:lnTo>
                        <a:pt x="3489" y="10266"/>
                      </a:lnTo>
                      <a:lnTo>
                        <a:pt x="5489" y="6587"/>
                      </a:lnTo>
                      <a:lnTo>
                        <a:pt x="3382" y="6587"/>
                      </a:lnTo>
                      <a:lnTo>
                        <a:pt x="5525" y="3765"/>
                      </a:lnTo>
                      <a:close/>
                      <a:moveTo>
                        <a:pt x="6027" y="1"/>
                      </a:moveTo>
                      <a:cubicBezTo>
                        <a:pt x="5806" y="1"/>
                        <a:pt x="5583" y="13"/>
                        <a:pt x="5358" y="38"/>
                      </a:cubicBezTo>
                      <a:cubicBezTo>
                        <a:pt x="2715" y="336"/>
                        <a:pt x="572" y="2443"/>
                        <a:pt x="239" y="5075"/>
                      </a:cubicBezTo>
                      <a:cubicBezTo>
                        <a:pt x="0" y="7003"/>
                        <a:pt x="703" y="8766"/>
                        <a:pt x="1941" y="9992"/>
                      </a:cubicBezTo>
                      <a:cubicBezTo>
                        <a:pt x="2144" y="10194"/>
                        <a:pt x="2358" y="10397"/>
                        <a:pt x="2525" y="10623"/>
                      </a:cubicBezTo>
                      <a:cubicBezTo>
                        <a:pt x="2834" y="11028"/>
                        <a:pt x="3251" y="11647"/>
                        <a:pt x="3572" y="12445"/>
                      </a:cubicBezTo>
                      <a:cubicBezTo>
                        <a:pt x="3656" y="12659"/>
                        <a:pt x="3870" y="12790"/>
                        <a:pt x="4108" y="12790"/>
                      </a:cubicBezTo>
                      <a:lnTo>
                        <a:pt x="7966" y="12790"/>
                      </a:lnTo>
                      <a:cubicBezTo>
                        <a:pt x="8204" y="12790"/>
                        <a:pt x="8418" y="12659"/>
                        <a:pt x="8501" y="12445"/>
                      </a:cubicBezTo>
                      <a:cubicBezTo>
                        <a:pt x="9085" y="10992"/>
                        <a:pt x="9978" y="10123"/>
                        <a:pt x="9978" y="10123"/>
                      </a:cubicBezTo>
                      <a:lnTo>
                        <a:pt x="9966" y="10123"/>
                      </a:lnTo>
                      <a:cubicBezTo>
                        <a:pt x="11133" y="9051"/>
                        <a:pt x="11859" y="7527"/>
                        <a:pt x="11859" y="5837"/>
                      </a:cubicBezTo>
                      <a:cubicBezTo>
                        <a:pt x="11859" y="2616"/>
                        <a:pt x="9241" y="1"/>
                        <a:pt x="602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0" name="Google Shape;240;p8"/>
                <p:cNvSpPr/>
                <p:nvPr/>
              </p:nvSpPr>
              <p:spPr>
                <a:xfrm>
                  <a:off x="4983613" y="3375531"/>
                  <a:ext cx="104231" cy="42966"/>
                </a:xfrm>
                <a:custGeom>
                  <a:avLst/>
                  <a:gdLst/>
                  <a:ahLst/>
                  <a:cxnLst/>
                  <a:rect l="l" t="t" r="r" b="b"/>
                  <a:pathLst>
                    <a:path w="6038" h="2489" extrusionOk="0">
                      <a:moveTo>
                        <a:pt x="406" y="1"/>
                      </a:moveTo>
                      <a:cubicBezTo>
                        <a:pt x="179" y="1"/>
                        <a:pt x="1" y="191"/>
                        <a:pt x="1" y="417"/>
                      </a:cubicBezTo>
                      <a:lnTo>
                        <a:pt x="1" y="501"/>
                      </a:lnTo>
                      <a:cubicBezTo>
                        <a:pt x="1" y="727"/>
                        <a:pt x="179" y="905"/>
                        <a:pt x="406" y="905"/>
                      </a:cubicBezTo>
                      <a:lnTo>
                        <a:pt x="1799" y="905"/>
                      </a:lnTo>
                      <a:lnTo>
                        <a:pt x="1799" y="1275"/>
                      </a:lnTo>
                      <a:cubicBezTo>
                        <a:pt x="1799" y="1941"/>
                        <a:pt x="2346" y="2489"/>
                        <a:pt x="3013" y="2489"/>
                      </a:cubicBezTo>
                      <a:cubicBezTo>
                        <a:pt x="3680" y="2489"/>
                        <a:pt x="4227" y="1941"/>
                        <a:pt x="4227" y="1275"/>
                      </a:cubicBezTo>
                      <a:lnTo>
                        <a:pt x="4227" y="905"/>
                      </a:lnTo>
                      <a:lnTo>
                        <a:pt x="5620" y="905"/>
                      </a:lnTo>
                      <a:cubicBezTo>
                        <a:pt x="5847" y="905"/>
                        <a:pt x="6037" y="727"/>
                        <a:pt x="6037" y="501"/>
                      </a:cubicBezTo>
                      <a:lnTo>
                        <a:pt x="6037" y="417"/>
                      </a:lnTo>
                      <a:cubicBezTo>
                        <a:pt x="6037" y="191"/>
                        <a:pt x="5847" y="1"/>
                        <a:pt x="5620"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1" name="Google Shape;241;p8"/>
                <p:cNvSpPr/>
                <p:nvPr/>
              </p:nvSpPr>
              <p:spPr>
                <a:xfrm>
                  <a:off x="5028429" y="3072970"/>
                  <a:ext cx="14604" cy="46885"/>
                </a:xfrm>
                <a:custGeom>
                  <a:avLst/>
                  <a:gdLst/>
                  <a:ahLst/>
                  <a:cxnLst/>
                  <a:rect l="l" t="t" r="r" b="b"/>
                  <a:pathLst>
                    <a:path w="846" h="2716" extrusionOk="0">
                      <a:moveTo>
                        <a:pt x="417" y="1"/>
                      </a:moveTo>
                      <a:cubicBezTo>
                        <a:pt x="191" y="1"/>
                        <a:pt x="0" y="191"/>
                        <a:pt x="0" y="429"/>
                      </a:cubicBezTo>
                      <a:lnTo>
                        <a:pt x="0" y="2298"/>
                      </a:lnTo>
                      <a:cubicBezTo>
                        <a:pt x="0" y="2525"/>
                        <a:pt x="191" y="2715"/>
                        <a:pt x="417" y="2715"/>
                      </a:cubicBezTo>
                      <a:cubicBezTo>
                        <a:pt x="655" y="2715"/>
                        <a:pt x="846" y="2525"/>
                        <a:pt x="846" y="2298"/>
                      </a:cubicBezTo>
                      <a:lnTo>
                        <a:pt x="846" y="429"/>
                      </a:lnTo>
                      <a:cubicBezTo>
                        <a:pt x="846" y="191"/>
                        <a:pt x="655" y="1"/>
                        <a:pt x="41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2" name="Google Shape;242;p8"/>
                <p:cNvSpPr/>
                <p:nvPr/>
              </p:nvSpPr>
              <p:spPr>
                <a:xfrm>
                  <a:off x="4942301" y="3096224"/>
                  <a:ext cx="32695" cy="42621"/>
                </a:xfrm>
                <a:custGeom>
                  <a:avLst/>
                  <a:gdLst/>
                  <a:ahLst/>
                  <a:cxnLst/>
                  <a:rect l="l" t="t" r="r" b="b"/>
                  <a:pathLst>
                    <a:path w="1894" h="2469" extrusionOk="0">
                      <a:moveTo>
                        <a:pt x="475" y="1"/>
                      </a:moveTo>
                      <a:cubicBezTo>
                        <a:pt x="402" y="1"/>
                        <a:pt x="329" y="19"/>
                        <a:pt x="262" y="59"/>
                      </a:cubicBezTo>
                      <a:cubicBezTo>
                        <a:pt x="60" y="178"/>
                        <a:pt x="1" y="440"/>
                        <a:pt x="108" y="642"/>
                      </a:cubicBezTo>
                      <a:lnTo>
                        <a:pt x="1048" y="2261"/>
                      </a:lnTo>
                      <a:cubicBezTo>
                        <a:pt x="1128" y="2397"/>
                        <a:pt x="1267" y="2468"/>
                        <a:pt x="1411" y="2468"/>
                      </a:cubicBezTo>
                      <a:cubicBezTo>
                        <a:pt x="1481" y="2468"/>
                        <a:pt x="1553" y="2451"/>
                        <a:pt x="1620" y="2416"/>
                      </a:cubicBezTo>
                      <a:cubicBezTo>
                        <a:pt x="1822" y="2297"/>
                        <a:pt x="1894" y="2035"/>
                        <a:pt x="1775" y="1833"/>
                      </a:cubicBezTo>
                      <a:lnTo>
                        <a:pt x="846" y="213"/>
                      </a:lnTo>
                      <a:cubicBezTo>
                        <a:pt x="766" y="78"/>
                        <a:pt x="622" y="1"/>
                        <a:pt x="47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3" name="Google Shape;243;p8"/>
                <p:cNvSpPr/>
                <p:nvPr/>
              </p:nvSpPr>
              <p:spPr>
                <a:xfrm>
                  <a:off x="4880222" y="3159011"/>
                  <a:ext cx="44624" cy="30693"/>
                </a:xfrm>
                <a:custGeom>
                  <a:avLst/>
                  <a:gdLst/>
                  <a:ahLst/>
                  <a:cxnLst/>
                  <a:rect l="l" t="t" r="r" b="b"/>
                  <a:pathLst>
                    <a:path w="2585" h="1778" extrusionOk="0">
                      <a:moveTo>
                        <a:pt x="479" y="0"/>
                      </a:moveTo>
                      <a:cubicBezTo>
                        <a:pt x="332" y="0"/>
                        <a:pt x="188" y="72"/>
                        <a:pt x="108" y="208"/>
                      </a:cubicBezTo>
                      <a:cubicBezTo>
                        <a:pt x="1" y="410"/>
                        <a:pt x="72" y="672"/>
                        <a:pt x="275" y="791"/>
                      </a:cubicBezTo>
                      <a:lnTo>
                        <a:pt x="1882" y="1720"/>
                      </a:lnTo>
                      <a:cubicBezTo>
                        <a:pt x="1949" y="1759"/>
                        <a:pt x="2022" y="1778"/>
                        <a:pt x="2094" y="1778"/>
                      </a:cubicBezTo>
                      <a:cubicBezTo>
                        <a:pt x="2242" y="1778"/>
                        <a:pt x="2386" y="1701"/>
                        <a:pt x="2465" y="1565"/>
                      </a:cubicBezTo>
                      <a:cubicBezTo>
                        <a:pt x="2585" y="1363"/>
                        <a:pt x="2513" y="1113"/>
                        <a:pt x="2311" y="994"/>
                      </a:cubicBezTo>
                      <a:lnTo>
                        <a:pt x="691" y="53"/>
                      </a:lnTo>
                      <a:cubicBezTo>
                        <a:pt x="625" y="18"/>
                        <a:pt x="552" y="0"/>
                        <a:pt x="47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4" name="Google Shape;244;p8"/>
                <p:cNvSpPr/>
                <p:nvPr/>
              </p:nvSpPr>
              <p:spPr>
                <a:xfrm>
                  <a:off x="4858850" y="3244397"/>
                  <a:ext cx="46885" cy="14604"/>
                </a:xfrm>
                <a:custGeom>
                  <a:avLst/>
                  <a:gdLst/>
                  <a:ahLst/>
                  <a:cxnLst/>
                  <a:rect l="l" t="t" r="r" b="b"/>
                  <a:pathLst>
                    <a:path w="2716" h="846" extrusionOk="0">
                      <a:moveTo>
                        <a:pt x="417" y="0"/>
                      </a:moveTo>
                      <a:cubicBezTo>
                        <a:pt x="191" y="0"/>
                        <a:pt x="1" y="191"/>
                        <a:pt x="1" y="417"/>
                      </a:cubicBezTo>
                      <a:cubicBezTo>
                        <a:pt x="1" y="655"/>
                        <a:pt x="191" y="846"/>
                        <a:pt x="417" y="846"/>
                      </a:cubicBezTo>
                      <a:lnTo>
                        <a:pt x="2287" y="846"/>
                      </a:lnTo>
                      <a:cubicBezTo>
                        <a:pt x="2525" y="846"/>
                        <a:pt x="2715" y="655"/>
                        <a:pt x="2715" y="417"/>
                      </a:cubicBezTo>
                      <a:cubicBezTo>
                        <a:pt x="2715" y="191"/>
                        <a:pt x="2525" y="0"/>
                        <a:pt x="2287"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5" name="Google Shape;245;p8"/>
                <p:cNvSpPr/>
                <p:nvPr/>
              </p:nvSpPr>
              <p:spPr>
                <a:xfrm>
                  <a:off x="4881050" y="3313279"/>
                  <a:ext cx="44624" cy="30796"/>
                </a:xfrm>
                <a:custGeom>
                  <a:avLst/>
                  <a:gdLst/>
                  <a:ahLst/>
                  <a:cxnLst/>
                  <a:rect l="l" t="t" r="r" b="b"/>
                  <a:pathLst>
                    <a:path w="2585" h="1784" extrusionOk="0">
                      <a:moveTo>
                        <a:pt x="2105" y="1"/>
                      </a:moveTo>
                      <a:cubicBezTo>
                        <a:pt x="2033" y="1"/>
                        <a:pt x="1960" y="19"/>
                        <a:pt x="1894" y="58"/>
                      </a:cubicBezTo>
                      <a:lnTo>
                        <a:pt x="274" y="987"/>
                      </a:lnTo>
                      <a:cubicBezTo>
                        <a:pt x="72" y="1106"/>
                        <a:pt x="0" y="1368"/>
                        <a:pt x="120" y="1571"/>
                      </a:cubicBezTo>
                      <a:cubicBezTo>
                        <a:pt x="199" y="1706"/>
                        <a:pt x="343" y="1783"/>
                        <a:pt x="491" y="1783"/>
                      </a:cubicBezTo>
                      <a:cubicBezTo>
                        <a:pt x="563" y="1783"/>
                        <a:pt x="636" y="1765"/>
                        <a:pt x="703" y="1725"/>
                      </a:cubicBezTo>
                      <a:lnTo>
                        <a:pt x="2310" y="797"/>
                      </a:lnTo>
                      <a:cubicBezTo>
                        <a:pt x="2513" y="678"/>
                        <a:pt x="2584" y="416"/>
                        <a:pt x="2465" y="213"/>
                      </a:cubicBezTo>
                      <a:cubicBezTo>
                        <a:pt x="2393" y="78"/>
                        <a:pt x="2252" y="1"/>
                        <a:pt x="210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6" name="Google Shape;246;p8"/>
                <p:cNvSpPr/>
                <p:nvPr/>
              </p:nvSpPr>
              <p:spPr>
                <a:xfrm>
                  <a:off x="5148255" y="3311639"/>
                  <a:ext cx="44624" cy="30779"/>
                </a:xfrm>
                <a:custGeom>
                  <a:avLst/>
                  <a:gdLst/>
                  <a:ahLst/>
                  <a:cxnLst/>
                  <a:rect l="l" t="t" r="r" b="b"/>
                  <a:pathLst>
                    <a:path w="2585" h="1783" extrusionOk="0">
                      <a:moveTo>
                        <a:pt x="491" y="0"/>
                      </a:moveTo>
                      <a:cubicBezTo>
                        <a:pt x="344" y="0"/>
                        <a:pt x="200" y="77"/>
                        <a:pt x="120" y="213"/>
                      </a:cubicBezTo>
                      <a:cubicBezTo>
                        <a:pt x="1" y="415"/>
                        <a:pt x="72" y="677"/>
                        <a:pt x="274" y="796"/>
                      </a:cubicBezTo>
                      <a:lnTo>
                        <a:pt x="1894" y="1725"/>
                      </a:lnTo>
                      <a:cubicBezTo>
                        <a:pt x="1960" y="1764"/>
                        <a:pt x="2034" y="1783"/>
                        <a:pt x="2106" y="1783"/>
                      </a:cubicBezTo>
                      <a:cubicBezTo>
                        <a:pt x="2253" y="1783"/>
                        <a:pt x="2397" y="1706"/>
                        <a:pt x="2477" y="1570"/>
                      </a:cubicBezTo>
                      <a:cubicBezTo>
                        <a:pt x="2584" y="1368"/>
                        <a:pt x="2525" y="1106"/>
                        <a:pt x="2322" y="999"/>
                      </a:cubicBezTo>
                      <a:lnTo>
                        <a:pt x="703" y="58"/>
                      </a:lnTo>
                      <a:cubicBezTo>
                        <a:pt x="636" y="19"/>
                        <a:pt x="563" y="0"/>
                        <a:pt x="491"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7" name="Google Shape;247;p8"/>
                <p:cNvSpPr/>
                <p:nvPr/>
              </p:nvSpPr>
              <p:spPr>
                <a:xfrm>
                  <a:off x="5167366" y="3242550"/>
                  <a:ext cx="46885" cy="14604"/>
                </a:xfrm>
                <a:custGeom>
                  <a:avLst/>
                  <a:gdLst/>
                  <a:ahLst/>
                  <a:cxnLst/>
                  <a:rect l="l" t="t" r="r" b="b"/>
                  <a:pathLst>
                    <a:path w="2716" h="846" extrusionOk="0">
                      <a:moveTo>
                        <a:pt x="430" y="0"/>
                      </a:moveTo>
                      <a:cubicBezTo>
                        <a:pt x="191" y="0"/>
                        <a:pt x="1" y="191"/>
                        <a:pt x="1" y="417"/>
                      </a:cubicBezTo>
                      <a:cubicBezTo>
                        <a:pt x="1" y="655"/>
                        <a:pt x="191" y="846"/>
                        <a:pt x="430" y="846"/>
                      </a:cubicBezTo>
                      <a:lnTo>
                        <a:pt x="2299" y="846"/>
                      </a:lnTo>
                      <a:cubicBezTo>
                        <a:pt x="2525" y="846"/>
                        <a:pt x="2716" y="655"/>
                        <a:pt x="2716" y="417"/>
                      </a:cubicBezTo>
                      <a:cubicBezTo>
                        <a:pt x="2716" y="191"/>
                        <a:pt x="2525" y="0"/>
                        <a:pt x="229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8" name="Google Shape;248;p8"/>
                <p:cNvSpPr/>
                <p:nvPr/>
              </p:nvSpPr>
              <p:spPr>
                <a:xfrm>
                  <a:off x="5147426" y="3157475"/>
                  <a:ext cx="44624" cy="30693"/>
                </a:xfrm>
                <a:custGeom>
                  <a:avLst/>
                  <a:gdLst/>
                  <a:ahLst/>
                  <a:cxnLst/>
                  <a:rect l="l" t="t" r="r" b="b"/>
                  <a:pathLst>
                    <a:path w="2585" h="1778" extrusionOk="0">
                      <a:moveTo>
                        <a:pt x="2103" y="1"/>
                      </a:moveTo>
                      <a:cubicBezTo>
                        <a:pt x="2033" y="1"/>
                        <a:pt x="1961" y="19"/>
                        <a:pt x="1894" y="59"/>
                      </a:cubicBezTo>
                      <a:lnTo>
                        <a:pt x="275" y="987"/>
                      </a:lnTo>
                      <a:cubicBezTo>
                        <a:pt x="72" y="1106"/>
                        <a:pt x="1" y="1368"/>
                        <a:pt x="120" y="1571"/>
                      </a:cubicBezTo>
                      <a:cubicBezTo>
                        <a:pt x="200" y="1706"/>
                        <a:pt x="339" y="1778"/>
                        <a:pt x="483" y="1778"/>
                      </a:cubicBezTo>
                      <a:cubicBezTo>
                        <a:pt x="553" y="1778"/>
                        <a:pt x="625" y="1761"/>
                        <a:pt x="692" y="1725"/>
                      </a:cubicBezTo>
                      <a:lnTo>
                        <a:pt x="2311" y="785"/>
                      </a:lnTo>
                      <a:cubicBezTo>
                        <a:pt x="2513" y="666"/>
                        <a:pt x="2585" y="416"/>
                        <a:pt x="2466" y="213"/>
                      </a:cubicBezTo>
                      <a:cubicBezTo>
                        <a:pt x="2386" y="78"/>
                        <a:pt x="2247" y="1"/>
                        <a:pt x="2103"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9" name="Google Shape;249;p8"/>
                <p:cNvSpPr/>
                <p:nvPr/>
              </p:nvSpPr>
              <p:spPr>
                <a:xfrm>
                  <a:off x="5096465" y="3095412"/>
                  <a:ext cx="32902" cy="42500"/>
                </a:xfrm>
                <a:custGeom>
                  <a:avLst/>
                  <a:gdLst/>
                  <a:ahLst/>
                  <a:cxnLst/>
                  <a:rect l="l" t="t" r="r" b="b"/>
                  <a:pathLst>
                    <a:path w="1906" h="2462" extrusionOk="0">
                      <a:moveTo>
                        <a:pt x="1419" y="0"/>
                      </a:moveTo>
                      <a:cubicBezTo>
                        <a:pt x="1272" y="0"/>
                        <a:pt x="1128" y="77"/>
                        <a:pt x="1048" y="213"/>
                      </a:cubicBezTo>
                      <a:lnTo>
                        <a:pt x="119" y="1832"/>
                      </a:lnTo>
                      <a:cubicBezTo>
                        <a:pt x="0" y="2034"/>
                        <a:pt x="72" y="2284"/>
                        <a:pt x="274" y="2403"/>
                      </a:cubicBezTo>
                      <a:cubicBezTo>
                        <a:pt x="341" y="2443"/>
                        <a:pt x="414" y="2461"/>
                        <a:pt x="486" y="2461"/>
                      </a:cubicBezTo>
                      <a:cubicBezTo>
                        <a:pt x="634" y="2461"/>
                        <a:pt x="778" y="2384"/>
                        <a:pt x="857" y="2249"/>
                      </a:cubicBezTo>
                      <a:lnTo>
                        <a:pt x="1786" y="629"/>
                      </a:lnTo>
                      <a:cubicBezTo>
                        <a:pt x="1905" y="427"/>
                        <a:pt x="1834" y="177"/>
                        <a:pt x="1631" y="58"/>
                      </a:cubicBezTo>
                      <a:cubicBezTo>
                        <a:pt x="1565" y="19"/>
                        <a:pt x="1492" y="0"/>
                        <a:pt x="141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nvGrpSpPr>
              <p:cNvPr id="250" name="Google Shape;250;p8"/>
              <p:cNvGrpSpPr/>
              <p:nvPr/>
            </p:nvGrpSpPr>
            <p:grpSpPr>
              <a:xfrm>
                <a:off x="5314538" y="2951176"/>
                <a:ext cx="1499581" cy="1442921"/>
                <a:chOff x="3985903" y="2213381"/>
                <a:chExt cx="1124686" cy="1082191"/>
              </a:xfrm>
            </p:grpSpPr>
            <p:sp>
              <p:nvSpPr>
                <p:cNvPr id="251" name="Google Shape;251;p8"/>
                <p:cNvSpPr/>
                <p:nvPr/>
              </p:nvSpPr>
              <p:spPr>
                <a:xfrm>
                  <a:off x="3987353" y="2214624"/>
                  <a:ext cx="1123236" cy="1079614"/>
                </a:xfrm>
                <a:custGeom>
                  <a:avLst/>
                  <a:gdLst/>
                  <a:ahLst/>
                  <a:cxnLst/>
                  <a:rect l="l" t="t" r="r" b="b"/>
                  <a:pathLst>
                    <a:path w="65068" h="62541" extrusionOk="0">
                      <a:moveTo>
                        <a:pt x="32529" y="0"/>
                      </a:moveTo>
                      <a:cubicBezTo>
                        <a:pt x="29212" y="0"/>
                        <a:pt x="25896" y="1262"/>
                        <a:pt x="23372" y="3786"/>
                      </a:cubicBezTo>
                      <a:lnTo>
                        <a:pt x="5048" y="22110"/>
                      </a:lnTo>
                      <a:cubicBezTo>
                        <a:pt x="0" y="27158"/>
                        <a:pt x="0" y="35374"/>
                        <a:pt x="5048" y="40434"/>
                      </a:cubicBezTo>
                      <a:lnTo>
                        <a:pt x="23372" y="58746"/>
                      </a:lnTo>
                      <a:cubicBezTo>
                        <a:pt x="25896" y="61276"/>
                        <a:pt x="29212" y="62541"/>
                        <a:pt x="32528" y="62541"/>
                      </a:cubicBezTo>
                      <a:cubicBezTo>
                        <a:pt x="35844" y="62541"/>
                        <a:pt x="39160" y="61276"/>
                        <a:pt x="41684" y="58746"/>
                      </a:cubicBezTo>
                      <a:cubicBezTo>
                        <a:pt x="46744" y="53697"/>
                        <a:pt x="54959" y="45482"/>
                        <a:pt x="60008" y="40422"/>
                      </a:cubicBezTo>
                      <a:cubicBezTo>
                        <a:pt x="65068" y="35374"/>
                        <a:pt x="65068" y="27158"/>
                        <a:pt x="60008" y="22110"/>
                      </a:cubicBezTo>
                      <a:cubicBezTo>
                        <a:pt x="54959" y="17062"/>
                        <a:pt x="46744" y="8835"/>
                        <a:pt x="41696" y="3786"/>
                      </a:cubicBezTo>
                      <a:cubicBezTo>
                        <a:pt x="39166" y="1262"/>
                        <a:pt x="35847" y="0"/>
                        <a:pt x="3252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nvGrpSpPr>
                <p:cNvPr id="252" name="Google Shape;252;p8"/>
                <p:cNvGrpSpPr/>
                <p:nvPr/>
              </p:nvGrpSpPr>
              <p:grpSpPr>
                <a:xfrm>
                  <a:off x="4380547" y="2919635"/>
                  <a:ext cx="636781" cy="375937"/>
                  <a:chOff x="4380547" y="2919635"/>
                  <a:chExt cx="636781" cy="375937"/>
                </a:xfrm>
              </p:grpSpPr>
              <p:sp>
                <p:nvSpPr>
                  <p:cNvPr id="253" name="Google Shape;253;p8"/>
                  <p:cNvSpPr/>
                  <p:nvPr/>
                </p:nvSpPr>
                <p:spPr>
                  <a:xfrm>
                    <a:off x="4380547" y="3114281"/>
                    <a:ext cx="336481" cy="181291"/>
                  </a:xfrm>
                  <a:custGeom>
                    <a:avLst/>
                    <a:gdLst/>
                    <a:ahLst/>
                    <a:cxnLst/>
                    <a:rect l="l" t="t" r="r" b="b"/>
                    <a:pathLst>
                      <a:path w="19492" h="10502" extrusionOk="0">
                        <a:moveTo>
                          <a:pt x="1" y="1"/>
                        </a:moveTo>
                        <a:lnTo>
                          <a:pt x="1" y="6097"/>
                        </a:lnTo>
                        <a:lnTo>
                          <a:pt x="13" y="6121"/>
                        </a:lnTo>
                        <a:cubicBezTo>
                          <a:pt x="156" y="6287"/>
                          <a:pt x="322" y="6466"/>
                          <a:pt x="537" y="6692"/>
                        </a:cubicBezTo>
                        <a:cubicBezTo>
                          <a:pt x="3001" y="9145"/>
                          <a:pt x="6263" y="10502"/>
                          <a:pt x="9752" y="10502"/>
                        </a:cubicBezTo>
                        <a:cubicBezTo>
                          <a:pt x="13241" y="10502"/>
                          <a:pt x="16503" y="9145"/>
                          <a:pt x="18956" y="6692"/>
                        </a:cubicBezTo>
                        <a:lnTo>
                          <a:pt x="19491" y="6144"/>
                        </a:lnTo>
                        <a:lnTo>
                          <a:pt x="19491" y="1"/>
                        </a:lnTo>
                        <a:lnTo>
                          <a:pt x="18658" y="846"/>
                        </a:lnTo>
                        <a:cubicBezTo>
                          <a:pt x="18205" y="1299"/>
                          <a:pt x="17777" y="1727"/>
                          <a:pt x="17372" y="2132"/>
                        </a:cubicBezTo>
                        <a:cubicBezTo>
                          <a:pt x="15336" y="4168"/>
                          <a:pt x="12633" y="5287"/>
                          <a:pt x="9752" y="5287"/>
                        </a:cubicBezTo>
                        <a:cubicBezTo>
                          <a:pt x="6871" y="5287"/>
                          <a:pt x="4156" y="4168"/>
                          <a:pt x="2132" y="2132"/>
                        </a:cubicBezTo>
                        <a:lnTo>
                          <a:pt x="1"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54" name="Google Shape;254;p8"/>
                  <p:cNvSpPr/>
                  <p:nvPr/>
                </p:nvSpPr>
                <p:spPr>
                  <a:xfrm>
                    <a:off x="4714354" y="2919635"/>
                    <a:ext cx="302974" cy="303181"/>
                  </a:xfrm>
                  <a:custGeom>
                    <a:avLst/>
                    <a:gdLst/>
                    <a:ahLst/>
                    <a:cxnLst/>
                    <a:rect l="l" t="t" r="r" b="b"/>
                    <a:pathLst>
                      <a:path w="17551" h="17563" extrusionOk="0">
                        <a:moveTo>
                          <a:pt x="1" y="1"/>
                        </a:moveTo>
                        <a:lnTo>
                          <a:pt x="1" y="17562"/>
                        </a:lnTo>
                        <a:lnTo>
                          <a:pt x="17550"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nvGrpSpPr>
                <p:cNvPr id="255" name="Google Shape;255;p8"/>
                <p:cNvGrpSpPr/>
                <p:nvPr/>
              </p:nvGrpSpPr>
              <p:grpSpPr>
                <a:xfrm>
                  <a:off x="4714354" y="2285940"/>
                  <a:ext cx="375747" cy="636160"/>
                  <a:chOff x="4714354" y="2285940"/>
                  <a:chExt cx="375747" cy="636160"/>
                </a:xfrm>
              </p:grpSpPr>
              <p:sp>
                <p:nvSpPr>
                  <p:cNvPr id="256" name="Google Shape;256;p8"/>
                  <p:cNvSpPr/>
                  <p:nvPr/>
                </p:nvSpPr>
                <p:spPr>
                  <a:xfrm>
                    <a:off x="4908793" y="2585619"/>
                    <a:ext cx="181308" cy="336481"/>
                  </a:xfrm>
                  <a:custGeom>
                    <a:avLst/>
                    <a:gdLst/>
                    <a:ahLst/>
                    <a:cxnLst/>
                    <a:rect l="l" t="t" r="r" b="b"/>
                    <a:pathLst>
                      <a:path w="10503" h="19492" extrusionOk="0">
                        <a:moveTo>
                          <a:pt x="13" y="1"/>
                        </a:moveTo>
                        <a:lnTo>
                          <a:pt x="2132" y="2144"/>
                        </a:lnTo>
                        <a:cubicBezTo>
                          <a:pt x="6347" y="6347"/>
                          <a:pt x="6347" y="13169"/>
                          <a:pt x="2132" y="17372"/>
                        </a:cubicBezTo>
                        <a:lnTo>
                          <a:pt x="1" y="19491"/>
                        </a:lnTo>
                        <a:lnTo>
                          <a:pt x="6156" y="19491"/>
                        </a:lnTo>
                        <a:lnTo>
                          <a:pt x="6156" y="19456"/>
                        </a:lnTo>
                        <a:lnTo>
                          <a:pt x="6650" y="18904"/>
                        </a:lnTo>
                        <a:lnTo>
                          <a:pt x="6650" y="18904"/>
                        </a:lnTo>
                        <a:lnTo>
                          <a:pt x="6692" y="18968"/>
                        </a:lnTo>
                        <a:cubicBezTo>
                          <a:pt x="9157" y="16515"/>
                          <a:pt x="10502" y="13264"/>
                          <a:pt x="10502" y="9776"/>
                        </a:cubicBezTo>
                        <a:cubicBezTo>
                          <a:pt x="10502" y="6299"/>
                          <a:pt x="9145" y="3013"/>
                          <a:pt x="6692" y="549"/>
                        </a:cubicBezTo>
                        <a:lnTo>
                          <a:pt x="6144"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57" name="Google Shape;257;p8"/>
                  <p:cNvSpPr/>
                  <p:nvPr/>
                </p:nvSpPr>
                <p:spPr>
                  <a:xfrm>
                    <a:off x="4714354" y="2285940"/>
                    <a:ext cx="303181" cy="302146"/>
                  </a:xfrm>
                  <a:custGeom>
                    <a:avLst/>
                    <a:gdLst/>
                    <a:ahLst/>
                    <a:cxnLst/>
                    <a:rect l="l" t="t" r="r" b="b"/>
                    <a:pathLst>
                      <a:path w="17563" h="17503" extrusionOk="0">
                        <a:moveTo>
                          <a:pt x="1" y="1"/>
                        </a:moveTo>
                        <a:lnTo>
                          <a:pt x="1" y="17503"/>
                        </a:lnTo>
                        <a:lnTo>
                          <a:pt x="17562" y="17503"/>
                        </a:lnTo>
                        <a:lnTo>
                          <a:pt x="17146" y="17098"/>
                        </a:lnTo>
                        <a:cubicBezTo>
                          <a:pt x="12240" y="12193"/>
                          <a:pt x="4954" y="4930"/>
                          <a:pt x="143" y="120"/>
                        </a:cubicBezTo>
                        <a:lnTo>
                          <a:pt x="1"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nvGrpSpPr>
                <p:cNvPr id="258" name="Google Shape;258;p8"/>
                <p:cNvGrpSpPr/>
                <p:nvPr/>
              </p:nvGrpSpPr>
              <p:grpSpPr>
                <a:xfrm>
                  <a:off x="3985903" y="2585619"/>
                  <a:ext cx="397112" cy="637197"/>
                  <a:chOff x="3985903" y="2585619"/>
                  <a:chExt cx="397112" cy="637197"/>
                </a:xfrm>
              </p:grpSpPr>
              <p:sp>
                <p:nvSpPr>
                  <p:cNvPr id="259" name="Google Shape;259;p8"/>
                  <p:cNvSpPr/>
                  <p:nvPr/>
                </p:nvSpPr>
                <p:spPr>
                  <a:xfrm>
                    <a:off x="3985903" y="2585619"/>
                    <a:ext cx="203093" cy="336481"/>
                  </a:xfrm>
                  <a:custGeom>
                    <a:avLst/>
                    <a:gdLst/>
                    <a:ahLst/>
                    <a:cxnLst/>
                    <a:rect l="l" t="t" r="r" b="b"/>
                    <a:pathLst>
                      <a:path w="11765" h="19492" extrusionOk="0">
                        <a:moveTo>
                          <a:pt x="5621" y="1"/>
                        </a:moveTo>
                        <a:lnTo>
                          <a:pt x="5085" y="549"/>
                        </a:lnTo>
                        <a:cubicBezTo>
                          <a:pt x="1" y="5633"/>
                          <a:pt x="1" y="13884"/>
                          <a:pt x="5085" y="18968"/>
                        </a:cubicBezTo>
                        <a:lnTo>
                          <a:pt x="5621" y="19491"/>
                        </a:lnTo>
                        <a:lnTo>
                          <a:pt x="11764" y="19491"/>
                        </a:lnTo>
                        <a:lnTo>
                          <a:pt x="9633" y="17384"/>
                        </a:lnTo>
                        <a:cubicBezTo>
                          <a:pt x="7597" y="15348"/>
                          <a:pt x="6478" y="12657"/>
                          <a:pt x="6478" y="9776"/>
                        </a:cubicBezTo>
                        <a:cubicBezTo>
                          <a:pt x="6478" y="6895"/>
                          <a:pt x="7597" y="4168"/>
                          <a:pt x="9633" y="2144"/>
                        </a:cubicBezTo>
                        <a:lnTo>
                          <a:pt x="11764"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60" name="Google Shape;260;p8"/>
                  <p:cNvSpPr/>
                  <p:nvPr/>
                </p:nvSpPr>
                <p:spPr>
                  <a:xfrm>
                    <a:off x="4080455" y="2919635"/>
                    <a:ext cx="302560" cy="303181"/>
                  </a:xfrm>
                  <a:custGeom>
                    <a:avLst/>
                    <a:gdLst/>
                    <a:ahLst/>
                    <a:cxnLst/>
                    <a:rect l="l" t="t" r="r" b="b"/>
                    <a:pathLst>
                      <a:path w="17527" h="17563" extrusionOk="0">
                        <a:moveTo>
                          <a:pt x="1" y="1"/>
                        </a:moveTo>
                        <a:lnTo>
                          <a:pt x="120" y="143"/>
                        </a:lnTo>
                        <a:cubicBezTo>
                          <a:pt x="5025" y="5049"/>
                          <a:pt x="12502" y="12526"/>
                          <a:pt x="17396" y="17431"/>
                        </a:cubicBezTo>
                        <a:lnTo>
                          <a:pt x="17527" y="17562"/>
                        </a:lnTo>
                        <a:lnTo>
                          <a:pt x="17527"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nvGrpSpPr>
                <p:cNvPr id="261" name="Google Shape;261;p8"/>
                <p:cNvGrpSpPr/>
                <p:nvPr/>
              </p:nvGrpSpPr>
              <p:grpSpPr>
                <a:xfrm>
                  <a:off x="4080455" y="2213381"/>
                  <a:ext cx="636573" cy="374705"/>
                  <a:chOff x="4080455" y="2213381"/>
                  <a:chExt cx="636573" cy="374705"/>
                </a:xfrm>
              </p:grpSpPr>
              <p:sp>
                <p:nvSpPr>
                  <p:cNvPr id="262" name="Google Shape;262;p8"/>
                  <p:cNvSpPr/>
                  <p:nvPr/>
                </p:nvSpPr>
                <p:spPr>
                  <a:xfrm>
                    <a:off x="4380340" y="2213381"/>
                    <a:ext cx="336688" cy="181101"/>
                  </a:xfrm>
                  <a:custGeom>
                    <a:avLst/>
                    <a:gdLst/>
                    <a:ahLst/>
                    <a:cxnLst/>
                    <a:rect l="l" t="t" r="r" b="b"/>
                    <a:pathLst>
                      <a:path w="19504" h="10491" extrusionOk="0">
                        <a:moveTo>
                          <a:pt x="9764" y="1"/>
                        </a:moveTo>
                        <a:cubicBezTo>
                          <a:pt x="6287" y="1"/>
                          <a:pt x="3013" y="1358"/>
                          <a:pt x="549" y="3811"/>
                        </a:cubicBezTo>
                        <a:lnTo>
                          <a:pt x="1" y="4358"/>
                        </a:lnTo>
                        <a:lnTo>
                          <a:pt x="1" y="10490"/>
                        </a:lnTo>
                        <a:lnTo>
                          <a:pt x="2144" y="8359"/>
                        </a:lnTo>
                        <a:cubicBezTo>
                          <a:pt x="4180" y="6323"/>
                          <a:pt x="6883" y="5204"/>
                          <a:pt x="9764" y="5204"/>
                        </a:cubicBezTo>
                        <a:cubicBezTo>
                          <a:pt x="12645" y="5204"/>
                          <a:pt x="15348" y="6323"/>
                          <a:pt x="17384" y="8359"/>
                        </a:cubicBezTo>
                        <a:lnTo>
                          <a:pt x="19503" y="10490"/>
                        </a:lnTo>
                        <a:lnTo>
                          <a:pt x="19503" y="4442"/>
                        </a:lnTo>
                        <a:lnTo>
                          <a:pt x="19444" y="4442"/>
                        </a:lnTo>
                        <a:lnTo>
                          <a:pt x="18932" y="3894"/>
                        </a:lnTo>
                        <a:lnTo>
                          <a:pt x="18979" y="3823"/>
                        </a:lnTo>
                        <a:cubicBezTo>
                          <a:pt x="16527" y="1370"/>
                          <a:pt x="13253" y="1"/>
                          <a:pt x="9764"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63" name="Google Shape;263;p8"/>
                  <p:cNvSpPr/>
                  <p:nvPr/>
                </p:nvSpPr>
                <p:spPr>
                  <a:xfrm>
                    <a:off x="4080455" y="2285940"/>
                    <a:ext cx="302560" cy="302146"/>
                  </a:xfrm>
                  <a:custGeom>
                    <a:avLst/>
                    <a:gdLst/>
                    <a:ahLst/>
                    <a:cxnLst/>
                    <a:rect l="l" t="t" r="r" b="b"/>
                    <a:pathLst>
                      <a:path w="17527" h="17503" extrusionOk="0">
                        <a:moveTo>
                          <a:pt x="17527" y="1"/>
                        </a:moveTo>
                        <a:lnTo>
                          <a:pt x="1" y="17503"/>
                        </a:lnTo>
                        <a:lnTo>
                          <a:pt x="17527" y="17503"/>
                        </a:lnTo>
                        <a:lnTo>
                          <a:pt x="17527"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grpSp>
            <p:nvGrpSpPr>
              <p:cNvPr id="264" name="Google Shape;264;p8"/>
              <p:cNvGrpSpPr/>
              <p:nvPr/>
            </p:nvGrpSpPr>
            <p:grpSpPr>
              <a:xfrm>
                <a:off x="5909378" y="3494930"/>
                <a:ext cx="311836" cy="355292"/>
                <a:chOff x="4645650" y="3962900"/>
                <a:chExt cx="259950" cy="296175"/>
              </a:xfrm>
            </p:grpSpPr>
            <p:sp>
              <p:nvSpPr>
                <p:cNvPr id="265" name="Google Shape;265;p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66" name="Google Shape;266;p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67" name="Google Shape;267;p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68" name="Google Shape;268;p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69" name="Google Shape;269;p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70" name="Google Shape;270;p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grpSp>
          <p:nvGrpSpPr>
            <p:cNvPr id="271" name="Google Shape;271;p8"/>
            <p:cNvGrpSpPr/>
            <p:nvPr/>
          </p:nvGrpSpPr>
          <p:grpSpPr>
            <a:xfrm>
              <a:off x="5746162" y="3855107"/>
              <a:ext cx="462347" cy="245835"/>
              <a:chOff x="3891558" y="2180494"/>
              <a:chExt cx="346769" cy="184381"/>
            </a:xfrm>
          </p:grpSpPr>
          <p:sp>
            <p:nvSpPr>
              <p:cNvPr id="272" name="Google Shape;272;p8"/>
              <p:cNvSpPr/>
              <p:nvPr/>
            </p:nvSpPr>
            <p:spPr>
              <a:xfrm>
                <a:off x="3949943" y="2180494"/>
                <a:ext cx="230006" cy="184381"/>
              </a:xfrm>
              <a:custGeom>
                <a:avLst/>
                <a:gdLst/>
                <a:ahLst/>
                <a:cxnLst/>
                <a:rect l="l" t="t" r="r" b="b"/>
                <a:pathLst>
                  <a:path w="13324" h="10681" extrusionOk="0">
                    <a:moveTo>
                      <a:pt x="1369" y="1"/>
                    </a:moveTo>
                    <a:cubicBezTo>
                      <a:pt x="619" y="1"/>
                      <a:pt x="0" y="620"/>
                      <a:pt x="0" y="1370"/>
                    </a:cubicBezTo>
                    <a:lnTo>
                      <a:pt x="0" y="9311"/>
                    </a:lnTo>
                    <a:cubicBezTo>
                      <a:pt x="0" y="10073"/>
                      <a:pt x="619" y="10681"/>
                      <a:pt x="1369" y="10681"/>
                    </a:cubicBezTo>
                    <a:lnTo>
                      <a:pt x="3453" y="10681"/>
                    </a:lnTo>
                    <a:lnTo>
                      <a:pt x="3453" y="5906"/>
                    </a:lnTo>
                    <a:lnTo>
                      <a:pt x="9870" y="5906"/>
                    </a:lnTo>
                    <a:lnTo>
                      <a:pt x="9870" y="10681"/>
                    </a:lnTo>
                    <a:lnTo>
                      <a:pt x="11954" y="10681"/>
                    </a:lnTo>
                    <a:cubicBezTo>
                      <a:pt x="12704" y="10681"/>
                      <a:pt x="13323" y="10073"/>
                      <a:pt x="13323" y="9311"/>
                    </a:cubicBezTo>
                    <a:lnTo>
                      <a:pt x="13323" y="1370"/>
                    </a:lnTo>
                    <a:cubicBezTo>
                      <a:pt x="13323" y="620"/>
                      <a:pt x="12704" y="1"/>
                      <a:pt x="11954" y="1"/>
                    </a:cubicBezTo>
                    <a:lnTo>
                      <a:pt x="9870" y="1"/>
                    </a:lnTo>
                    <a:lnTo>
                      <a:pt x="9870" y="3966"/>
                    </a:lnTo>
                    <a:lnTo>
                      <a:pt x="3453" y="3966"/>
                    </a:lnTo>
                    <a:lnTo>
                      <a:pt x="3453"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73" name="Google Shape;273;p8"/>
              <p:cNvSpPr/>
              <p:nvPr/>
            </p:nvSpPr>
            <p:spPr>
              <a:xfrm>
                <a:off x="4187334" y="2198379"/>
                <a:ext cx="50993" cy="148820"/>
              </a:xfrm>
              <a:custGeom>
                <a:avLst/>
                <a:gdLst/>
                <a:ahLst/>
                <a:cxnLst/>
                <a:rect l="l" t="t" r="r" b="b"/>
                <a:pathLst>
                  <a:path w="2954" h="8621" extrusionOk="0">
                    <a:moveTo>
                      <a:pt x="1" y="1"/>
                    </a:moveTo>
                    <a:lnTo>
                      <a:pt x="1" y="8621"/>
                    </a:lnTo>
                    <a:lnTo>
                      <a:pt x="1108" y="8621"/>
                    </a:lnTo>
                    <a:cubicBezTo>
                      <a:pt x="1692" y="8621"/>
                      <a:pt x="2156" y="8144"/>
                      <a:pt x="2156" y="7573"/>
                    </a:cubicBezTo>
                    <a:lnTo>
                      <a:pt x="2156" y="5537"/>
                    </a:lnTo>
                    <a:lnTo>
                      <a:pt x="2454" y="5537"/>
                    </a:lnTo>
                    <a:cubicBezTo>
                      <a:pt x="2727" y="5537"/>
                      <a:pt x="2954" y="5311"/>
                      <a:pt x="2954" y="5037"/>
                    </a:cubicBezTo>
                    <a:lnTo>
                      <a:pt x="2954" y="3584"/>
                    </a:lnTo>
                    <a:cubicBezTo>
                      <a:pt x="2954" y="3299"/>
                      <a:pt x="2727" y="3084"/>
                      <a:pt x="2454" y="3084"/>
                    </a:cubicBezTo>
                    <a:lnTo>
                      <a:pt x="2156" y="3084"/>
                    </a:lnTo>
                    <a:lnTo>
                      <a:pt x="2156" y="1036"/>
                    </a:lnTo>
                    <a:cubicBezTo>
                      <a:pt x="2156" y="465"/>
                      <a:pt x="1692" y="1"/>
                      <a:pt x="1108"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74" name="Google Shape;274;p8"/>
              <p:cNvSpPr/>
              <p:nvPr/>
            </p:nvSpPr>
            <p:spPr>
              <a:xfrm>
                <a:off x="3891558" y="2198379"/>
                <a:ext cx="50993" cy="148820"/>
              </a:xfrm>
              <a:custGeom>
                <a:avLst/>
                <a:gdLst/>
                <a:ahLst/>
                <a:cxnLst/>
                <a:rect l="l" t="t" r="r" b="b"/>
                <a:pathLst>
                  <a:path w="2954" h="8621" extrusionOk="0">
                    <a:moveTo>
                      <a:pt x="1846" y="1"/>
                    </a:moveTo>
                    <a:cubicBezTo>
                      <a:pt x="1263" y="1"/>
                      <a:pt x="799" y="465"/>
                      <a:pt x="799" y="1036"/>
                    </a:cubicBezTo>
                    <a:lnTo>
                      <a:pt x="799" y="3084"/>
                    </a:lnTo>
                    <a:lnTo>
                      <a:pt x="501" y="3084"/>
                    </a:lnTo>
                    <a:cubicBezTo>
                      <a:pt x="215" y="3084"/>
                      <a:pt x="1" y="3299"/>
                      <a:pt x="1" y="3584"/>
                    </a:cubicBezTo>
                    <a:lnTo>
                      <a:pt x="1" y="5037"/>
                    </a:lnTo>
                    <a:cubicBezTo>
                      <a:pt x="1" y="5311"/>
                      <a:pt x="215" y="5537"/>
                      <a:pt x="501" y="5537"/>
                    </a:cubicBezTo>
                    <a:lnTo>
                      <a:pt x="799" y="5537"/>
                    </a:lnTo>
                    <a:lnTo>
                      <a:pt x="799" y="7573"/>
                    </a:lnTo>
                    <a:cubicBezTo>
                      <a:pt x="799" y="8144"/>
                      <a:pt x="1263" y="8621"/>
                      <a:pt x="1846" y="8621"/>
                    </a:cubicBezTo>
                    <a:lnTo>
                      <a:pt x="2954" y="8621"/>
                    </a:lnTo>
                    <a:lnTo>
                      <a:pt x="2954"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9"/>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
        <p:nvSpPr>
          <p:cNvPr id="280" name="Google Shape;280;p9"/>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Analysis – 4W1H</a:t>
            </a:r>
            <a:endParaRPr sz="1400" b="0" i="0" u="none" strike="noStrike" cap="none">
              <a:solidFill>
                <a:srgbClr val="000000"/>
              </a:solidFill>
              <a:latin typeface="Arial"/>
              <a:ea typeface="Arial"/>
              <a:cs typeface="Arial"/>
              <a:sym typeface="Arial"/>
            </a:endParaRPr>
          </a:p>
        </p:txBody>
      </p:sp>
      <p:sp>
        <p:nvSpPr>
          <p:cNvPr id="281" name="Google Shape;281;p9"/>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400"/>
              <a:buFont typeface="Arial"/>
              <a:buNone/>
            </a:pPr>
            <a:r>
              <a:rPr lang="en-US" sz="2000" b="1"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rPr>
              <a:t>Why: </a:t>
            </a:r>
            <a:r>
              <a:rPr lang="en-US" sz="1600" dirty="0">
                <a:latin typeface="Times New Roman" panose="02020603050405020304" pitchFamily="18" charset="0"/>
                <a:cs typeface="Times New Roman" panose="02020603050405020304" pitchFamily="18" charset="0"/>
              </a:rPr>
              <a:t>To optimize memory efficiency and system performance by enabling selective byte-level access.</a:t>
            </a:r>
            <a:endParaRPr sz="1600" dirty="0">
              <a:latin typeface="Times New Roman" panose="02020603050405020304" pitchFamily="18" charset="0"/>
              <a:cs typeface="Times New Roman" panose="02020603050405020304" pitchFamily="18" charset="0"/>
            </a:endParaRPr>
          </a:p>
          <a:p>
            <a:pPr marL="285750" marR="0" lvl="0" indent="-196850" algn="just"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endParaRPr>
          </a:p>
          <a:p>
            <a:pPr marL="285750" marR="0" lvl="0" indent="-196850" algn="just"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endParaRPr>
          </a:p>
          <a:p>
            <a:pPr marL="285750" marR="0" lvl="0" indent="-196850" algn="just"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endParaRPr>
          </a:p>
          <a:p>
            <a:pPr marL="0" marR="0" lvl="0" indent="0" algn="just" rtl="0">
              <a:lnSpc>
                <a:spcPct val="100000"/>
              </a:lnSpc>
              <a:spcBef>
                <a:spcPts val="0"/>
              </a:spcBef>
              <a:spcAft>
                <a:spcPts val="0"/>
              </a:spcAft>
              <a:buNone/>
            </a:pPr>
            <a:r>
              <a:rPr lang="en-US" sz="2000" b="1"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rPr>
              <a:t>What: </a:t>
            </a:r>
            <a:r>
              <a:rPr lang="en-US" sz="1600" dirty="0">
                <a:latin typeface="Times New Roman" panose="02020603050405020304" pitchFamily="18" charset="0"/>
                <a:cs typeface="Times New Roman" panose="02020603050405020304" pitchFamily="18" charset="0"/>
              </a:rPr>
              <a:t>Design and implementation of a byte-enable memory module using Verilog/</a:t>
            </a:r>
            <a:r>
              <a:rPr lang="en-US" sz="1600" dirty="0" err="1">
                <a:latin typeface="Times New Roman" panose="02020603050405020304" pitchFamily="18" charset="0"/>
                <a:cs typeface="Times New Roman" panose="02020603050405020304" pitchFamily="18" charset="0"/>
              </a:rPr>
              <a:t>SystemVerilog</a:t>
            </a:r>
            <a:r>
              <a:rPr lang="en-US" sz="1600" dirty="0">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None/>
            </a:pPr>
            <a:endParaRPr sz="1400" b="0"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endParaRPr>
          </a:p>
          <a:p>
            <a:pPr marL="0" marR="0" lvl="0" indent="0" algn="just" rtl="0">
              <a:lnSpc>
                <a:spcPct val="100000"/>
              </a:lnSpc>
              <a:spcBef>
                <a:spcPts val="0"/>
              </a:spcBef>
              <a:spcAft>
                <a:spcPts val="0"/>
              </a:spcAft>
              <a:buNone/>
            </a:pPr>
            <a:endParaRPr sz="1400" b="0"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endParaRPr>
          </a:p>
          <a:p>
            <a:pPr marL="0" marR="0" lvl="0" indent="0" algn="just" rtl="0">
              <a:lnSpc>
                <a:spcPct val="100000"/>
              </a:lnSpc>
              <a:spcBef>
                <a:spcPts val="0"/>
              </a:spcBef>
              <a:spcAft>
                <a:spcPts val="0"/>
              </a:spcAft>
              <a:buNone/>
            </a:pPr>
            <a:endParaRPr sz="1400" b="0"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endParaRPr>
          </a:p>
          <a:p>
            <a:pPr marL="0" marR="0" lvl="0" indent="0" algn="just" rtl="0">
              <a:lnSpc>
                <a:spcPct val="100000"/>
              </a:lnSpc>
              <a:spcBef>
                <a:spcPts val="0"/>
              </a:spcBef>
              <a:spcAft>
                <a:spcPts val="0"/>
              </a:spcAft>
              <a:buNone/>
            </a:pPr>
            <a:r>
              <a:rPr lang="en-US" sz="2000" b="1"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rPr>
              <a:t>Where: </a:t>
            </a:r>
            <a:r>
              <a:rPr lang="en-US" sz="1600" dirty="0">
                <a:latin typeface="Times New Roman" panose="02020603050405020304" pitchFamily="18" charset="0"/>
                <a:cs typeface="Times New Roman" panose="02020603050405020304" pitchFamily="18" charset="0"/>
              </a:rPr>
              <a:t>Used in embedded systems, digital processors, and SoC architectures requiring efficient memory access.</a:t>
            </a:r>
            <a:endParaRPr sz="1600" b="0"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endParaRPr>
          </a:p>
          <a:p>
            <a:pPr marL="0" marR="0" lvl="0" indent="0" algn="just" rtl="0">
              <a:lnSpc>
                <a:spcPct val="100000"/>
              </a:lnSpc>
              <a:spcBef>
                <a:spcPts val="0"/>
              </a:spcBef>
              <a:spcAft>
                <a:spcPts val="0"/>
              </a:spcAft>
              <a:buNone/>
            </a:pPr>
            <a:endParaRPr sz="1400" b="0"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endParaRPr>
          </a:p>
          <a:p>
            <a:pPr marL="0" marR="0" lvl="0" indent="0" algn="just" rtl="0">
              <a:lnSpc>
                <a:spcPct val="100000"/>
              </a:lnSpc>
              <a:spcBef>
                <a:spcPts val="0"/>
              </a:spcBef>
              <a:spcAft>
                <a:spcPts val="0"/>
              </a:spcAft>
              <a:buNone/>
            </a:pPr>
            <a:endParaRPr sz="1400" b="0"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endParaRPr>
          </a:p>
          <a:p>
            <a:pPr marL="0" marR="0" lvl="0" indent="0" algn="just" rtl="0">
              <a:lnSpc>
                <a:spcPct val="100000"/>
              </a:lnSpc>
              <a:spcBef>
                <a:spcPts val="0"/>
              </a:spcBef>
              <a:spcAft>
                <a:spcPts val="0"/>
              </a:spcAft>
              <a:buNone/>
            </a:pPr>
            <a:r>
              <a:rPr lang="en-US" sz="2000" b="1"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rPr>
              <a:t>When: </a:t>
            </a:r>
            <a:r>
              <a:rPr lang="en-US" sz="1600" dirty="0">
                <a:latin typeface="Times New Roman" panose="02020603050405020304" pitchFamily="18" charset="0"/>
                <a:cs typeface="Times New Roman" panose="02020603050405020304" pitchFamily="18" charset="0"/>
              </a:rPr>
              <a:t>Useful in scenarios requiring frequent modification of specific bytes within larger memory blocks.</a:t>
            </a:r>
            <a:endParaRPr sz="1600" b="0"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endParaRPr>
          </a:p>
          <a:p>
            <a:pPr marL="0" marR="0" lvl="0" indent="0" algn="just" rtl="0">
              <a:lnSpc>
                <a:spcPct val="100000"/>
              </a:lnSpc>
              <a:spcBef>
                <a:spcPts val="0"/>
              </a:spcBef>
              <a:spcAft>
                <a:spcPts val="0"/>
              </a:spcAft>
              <a:buNone/>
            </a:pPr>
            <a:endParaRPr sz="1400" b="0"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endParaRPr>
          </a:p>
          <a:p>
            <a:pPr marL="0" marR="0" lvl="0" indent="0" algn="just" rtl="0">
              <a:lnSpc>
                <a:spcPct val="100000"/>
              </a:lnSpc>
              <a:spcBef>
                <a:spcPts val="0"/>
              </a:spcBef>
              <a:spcAft>
                <a:spcPts val="0"/>
              </a:spcAft>
              <a:buNone/>
            </a:pPr>
            <a:endParaRPr sz="1400" b="0"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endParaRPr>
          </a:p>
          <a:p>
            <a:pPr marL="0" marR="0" lvl="0" indent="0" algn="just" rtl="0">
              <a:lnSpc>
                <a:spcPct val="100000"/>
              </a:lnSpc>
              <a:spcBef>
                <a:spcPts val="0"/>
              </a:spcBef>
              <a:spcAft>
                <a:spcPts val="0"/>
              </a:spcAft>
              <a:buNone/>
            </a:pPr>
            <a:r>
              <a:rPr lang="en-US" sz="2000" b="1"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rPr>
              <a:t>How: </a:t>
            </a:r>
            <a:r>
              <a:rPr lang="en-US" sz="1600" dirty="0">
                <a:latin typeface="Times New Roman" panose="02020603050405020304" pitchFamily="18" charset="0"/>
                <a:cs typeface="Times New Roman" panose="02020603050405020304" pitchFamily="18" charset="0"/>
              </a:rPr>
              <a:t>Implemented using Verilog/</a:t>
            </a:r>
            <a:r>
              <a:rPr lang="en-US" sz="1600" dirty="0" err="1">
                <a:latin typeface="Times New Roman" panose="02020603050405020304" pitchFamily="18" charset="0"/>
                <a:cs typeface="Times New Roman" panose="02020603050405020304" pitchFamily="18" charset="0"/>
              </a:rPr>
              <a:t>SystemVerilog</a:t>
            </a:r>
            <a:r>
              <a:rPr lang="en-US" sz="1600" dirty="0">
                <a:latin typeface="Times New Roman" panose="02020603050405020304" pitchFamily="18" charset="0"/>
                <a:cs typeface="Times New Roman" panose="02020603050405020304" pitchFamily="18" charset="0"/>
              </a:rPr>
              <a:t> with simulations to ensure performance, control, and low latency.</a:t>
            </a:r>
            <a:endParaRPr sz="1600" dirty="0">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None/>
            </a:pPr>
            <a:endParaRPr sz="1400" b="0"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endParaRPr>
          </a:p>
          <a:p>
            <a:pPr marL="0" marR="0" lvl="0" indent="0" algn="just" rtl="0">
              <a:lnSpc>
                <a:spcPct val="100000"/>
              </a:lnSpc>
              <a:spcBef>
                <a:spcPts val="0"/>
              </a:spcBef>
              <a:spcAft>
                <a:spcPts val="0"/>
              </a:spcAft>
              <a:buNone/>
            </a:pPr>
            <a:endParaRPr sz="1400" b="0"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endParaRPr>
          </a:p>
          <a:p>
            <a:pPr marL="0" marR="0" lvl="0" indent="0" algn="just" rtl="0">
              <a:lnSpc>
                <a:spcPct val="100000"/>
              </a:lnSpc>
              <a:spcBef>
                <a:spcPts val="0"/>
              </a:spcBef>
              <a:spcAft>
                <a:spcPts val="0"/>
              </a:spcAft>
              <a:buNone/>
            </a:pPr>
            <a:endParaRPr sz="1400" b="0"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endParaRPr>
          </a:p>
          <a:p>
            <a:pPr marL="0" marR="0" lvl="0" indent="0" algn="just" rtl="0">
              <a:lnSpc>
                <a:spcPct val="100000"/>
              </a:lnSpc>
              <a:spcBef>
                <a:spcPts val="0"/>
              </a:spcBef>
              <a:spcAft>
                <a:spcPts val="0"/>
              </a:spcAft>
              <a:buNone/>
            </a:pPr>
            <a:r>
              <a:rPr lang="en-US" sz="2000" b="1"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rPr>
              <a:t>Refined Objective: </a:t>
            </a:r>
            <a:r>
              <a:rPr lang="en-US" sz="1600" dirty="0">
                <a:latin typeface="Times New Roman" panose="02020603050405020304" pitchFamily="18" charset="0"/>
                <a:cs typeface="Times New Roman" panose="02020603050405020304" pitchFamily="18" charset="0"/>
              </a:rPr>
              <a:t>Design an efficient, low-latency byte-enable memory module for improved system performance and reduced power consumption.</a:t>
            </a:r>
            <a:endParaRPr sz="1600" b="0"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1"/>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sp>
        <p:nvSpPr>
          <p:cNvPr id="295" name="Google Shape;295;p11"/>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Use Cases &amp; Testing</a:t>
            </a:r>
            <a:endParaRPr sz="1400" b="0" i="0" u="none" strike="noStrike" cap="none">
              <a:solidFill>
                <a:srgbClr val="000000"/>
              </a:solidFill>
              <a:latin typeface="Arial"/>
              <a:ea typeface="Arial"/>
              <a:cs typeface="Arial"/>
              <a:sym typeface="Arial"/>
            </a:endParaRPr>
          </a:p>
        </p:txBody>
      </p:sp>
      <p:sp>
        <p:nvSpPr>
          <p:cNvPr id="296" name="Google Shape;296;p11"/>
          <p:cNvSpPr txBox="1"/>
          <p:nvPr/>
        </p:nvSpPr>
        <p:spPr>
          <a:xfrm>
            <a:off x="572756" y="726132"/>
            <a:ext cx="5641232" cy="57977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b="1" i="0" u="none" strike="noStrike" cap="none" dirty="0">
                <a:solidFill>
                  <a:srgbClr val="000000"/>
                </a:solidFill>
                <a:latin typeface="Verdana"/>
                <a:ea typeface="Verdana"/>
                <a:cs typeface="Verdana"/>
                <a:sym typeface="Verdana"/>
              </a:rPr>
              <a:t>Use Cases</a:t>
            </a:r>
          </a:p>
          <a:p>
            <a:pPr marL="0" marR="0" lvl="0" indent="0" algn="l" rtl="0">
              <a:lnSpc>
                <a:spcPct val="100000"/>
              </a:lnSpc>
              <a:spcBef>
                <a:spcPts val="0"/>
              </a:spcBef>
              <a:spcAft>
                <a:spcPts val="0"/>
              </a:spcAft>
              <a:buClr>
                <a:srgbClr val="000000"/>
              </a:buClr>
              <a:buSzPts val="1400"/>
              <a:buFont typeface="Arial"/>
              <a:buNone/>
            </a:pPr>
            <a:endParaRPr dirty="0"/>
          </a:p>
          <a:p>
            <a:pPr>
              <a:buFont typeface="+mj-lt"/>
              <a:buAutoNum type="arabicPeriod"/>
            </a:pPr>
            <a:r>
              <a:rPr lang="en-US" b="1" dirty="0"/>
              <a:t>Embedded Systems:</a:t>
            </a:r>
            <a:br>
              <a:rPr lang="en-US" dirty="0"/>
            </a:br>
            <a:r>
              <a:rPr lang="en-US" dirty="0"/>
              <a:t>Byte-enable memory optimizes memory access in embedded systems by allowing selective read/write operations, reducing memory usage and power consumption in resource-constrained environments.</a:t>
            </a:r>
          </a:p>
          <a:p>
            <a:pPr>
              <a:buFont typeface="+mj-lt"/>
              <a:buAutoNum type="arabicPeriod"/>
            </a:pPr>
            <a:endParaRPr lang="en-US" dirty="0"/>
          </a:p>
          <a:p>
            <a:pPr>
              <a:buFont typeface="+mj-lt"/>
              <a:buAutoNum type="arabicPeriod"/>
            </a:pPr>
            <a:r>
              <a:rPr lang="en-US" b="1" dirty="0"/>
              <a:t>Digital Signal Processors (DSP):</a:t>
            </a:r>
            <a:br>
              <a:rPr lang="en-US" dirty="0"/>
            </a:br>
            <a:r>
              <a:rPr lang="en-US" dirty="0"/>
              <a:t>In DSP units, byte-enable memory enables efficient manipulation of data by allowing targeted access to specific bytes, improving processing speed and reducing data latency.</a:t>
            </a:r>
          </a:p>
          <a:p>
            <a:pPr>
              <a:buFont typeface="+mj-lt"/>
              <a:buAutoNum type="arabicPeriod"/>
            </a:pPr>
            <a:endParaRPr lang="en-US" dirty="0"/>
          </a:p>
          <a:p>
            <a:pPr>
              <a:buFont typeface="+mj-lt"/>
              <a:buAutoNum type="arabicPeriod"/>
            </a:pPr>
            <a:r>
              <a:rPr lang="en-US" b="1" dirty="0"/>
              <a:t>Networking Buffers:</a:t>
            </a:r>
            <a:br>
              <a:rPr lang="en-US" dirty="0"/>
            </a:br>
            <a:r>
              <a:rPr lang="en-US" dirty="0"/>
              <a:t>Byte-enable memory can be used in network packet buffers, allowing selective modification of specific bytes in data streams, which is crucial for handling variable-length packets efficiently.</a:t>
            </a:r>
          </a:p>
          <a:p>
            <a:pPr>
              <a:buFont typeface="+mj-lt"/>
              <a:buAutoNum type="arabicPeriod"/>
            </a:pPr>
            <a:endParaRPr lang="en-US" dirty="0"/>
          </a:p>
          <a:p>
            <a:pPr>
              <a:buFont typeface="+mj-lt"/>
              <a:buAutoNum type="arabicPeriod"/>
            </a:pPr>
            <a:r>
              <a:rPr lang="en-US" b="1" dirty="0"/>
              <a:t>Graphics Processing Units (GPUs):</a:t>
            </a:r>
            <a:br>
              <a:rPr lang="en-US" dirty="0"/>
            </a:br>
            <a:r>
              <a:rPr lang="en-US" dirty="0"/>
              <a:t>Byte-enable memory helps GPUs manage texture data or pixel information by selectively accessing memory regions, reducing the need for full data block transfers and enhancing rendering speed.</a:t>
            </a:r>
          </a:p>
          <a:p>
            <a:pPr>
              <a:buFont typeface="+mj-lt"/>
              <a:buAutoNum type="arabicPeriod"/>
            </a:pPr>
            <a:endParaRPr lang="en-US" dirty="0"/>
          </a:p>
          <a:p>
            <a:pPr>
              <a:buFont typeface="+mj-lt"/>
              <a:buAutoNum type="arabicPeriod"/>
            </a:pPr>
            <a:r>
              <a:rPr lang="en-US" b="1" dirty="0"/>
              <a:t>Low-Power IoT Devices:</a:t>
            </a:r>
            <a:br>
              <a:rPr lang="en-US" dirty="0"/>
            </a:br>
            <a:r>
              <a:rPr lang="en-US" dirty="0"/>
              <a:t>In Internet of Things (IoT) applications, where power efficiency is critical, byte-enable memory reduces energy consumption by enabling precise data access, minimizing unnecessary memory operations..</a:t>
            </a:r>
          </a:p>
          <a:p>
            <a:pPr marR="0" lvl="0" algn="l" rtl="0">
              <a:lnSpc>
                <a:spcPct val="100000"/>
              </a:lnSpc>
              <a:spcBef>
                <a:spcPts val="0"/>
              </a:spcBef>
              <a:spcAft>
                <a:spcPts val="0"/>
              </a:spcAft>
              <a:buClr>
                <a:srgbClr val="000000"/>
              </a:buClr>
              <a:buSzPts val="1400"/>
            </a:pPr>
            <a:endParaRPr dirty="0"/>
          </a:p>
          <a:p>
            <a:pPr marL="285750" marR="0" lvl="0" indent="-196850" algn="l" rtl="0">
              <a:lnSpc>
                <a:spcPct val="100000"/>
              </a:lnSpc>
              <a:spcBef>
                <a:spcPts val="0"/>
              </a:spcBef>
              <a:spcAft>
                <a:spcPts val="0"/>
              </a:spcAft>
              <a:buClr>
                <a:srgbClr val="000000"/>
              </a:buClr>
              <a:buSzPts val="1400"/>
              <a:buFont typeface="Arial"/>
              <a:buNone/>
            </a:pPr>
            <a:endParaRPr b="0" i="0" u="none" strike="noStrike" cap="none" dirty="0">
              <a:solidFill>
                <a:srgbClr val="000000"/>
              </a:solidFill>
              <a:latin typeface="Verdana"/>
              <a:ea typeface="Verdana"/>
              <a:cs typeface="Verdana"/>
              <a:sym typeface="Verdana"/>
            </a:endParaRPr>
          </a:p>
          <a:p>
            <a:pPr marL="285750" marR="0" lvl="0" indent="-196850" algn="l" rtl="0">
              <a:lnSpc>
                <a:spcPct val="100000"/>
              </a:lnSpc>
              <a:spcBef>
                <a:spcPts val="0"/>
              </a:spcBef>
              <a:spcAft>
                <a:spcPts val="0"/>
              </a:spcAft>
              <a:buClr>
                <a:srgbClr val="000000"/>
              </a:buClr>
              <a:buSzPts val="1400"/>
              <a:buFont typeface="Arial"/>
              <a:buNone/>
            </a:pPr>
            <a:endParaRPr b="0" i="0" u="none" strike="noStrike" cap="none" dirty="0">
              <a:solidFill>
                <a:srgbClr val="000000"/>
              </a:solidFill>
              <a:latin typeface="Verdana"/>
              <a:ea typeface="Verdana"/>
              <a:cs typeface="Verdana"/>
              <a:sym typeface="Verdana"/>
            </a:endParaRPr>
          </a:p>
        </p:txBody>
      </p:sp>
      <p:sp>
        <p:nvSpPr>
          <p:cNvPr id="297" name="Google Shape;297;p11"/>
          <p:cNvSpPr txBox="1"/>
          <p:nvPr/>
        </p:nvSpPr>
        <p:spPr>
          <a:xfrm>
            <a:off x="6213988" y="695150"/>
            <a:ext cx="5761704" cy="57977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Verdana"/>
                <a:ea typeface="Verdana"/>
                <a:cs typeface="Verdana"/>
                <a:sym typeface="Verdana"/>
              </a:rPr>
              <a:t>Test </a:t>
            </a:r>
            <a:r>
              <a:rPr lang="en-US" sz="1400" b="1" i="0" u="none" strike="noStrike" cap="none">
                <a:solidFill>
                  <a:srgbClr val="000000"/>
                </a:solidFill>
                <a:latin typeface="Verdana"/>
                <a:ea typeface="Verdana"/>
                <a:cs typeface="Verdana"/>
                <a:sym typeface="Verdana"/>
              </a:rPr>
              <a:t>Cases </a:t>
            </a:r>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Basic Read/Write Test:</a:t>
            </a:r>
            <a:br>
              <a:rPr kumimoji="0" lang="en-US" altLang="en-US" b="0" i="0" u="none" strike="noStrike" cap="none" normalizeH="0" baseline="0" dirty="0">
                <a:ln>
                  <a:noFill/>
                </a:ln>
                <a:solidFill>
                  <a:schemeClr val="tx1"/>
                </a:solidFill>
                <a:effectLst/>
                <a:latin typeface="Arial" panose="020B0604020202020204" pitchFamily="34" charset="0"/>
              </a:rPr>
            </a:br>
            <a:r>
              <a:rPr kumimoji="0" lang="en-US" altLang="en-US" b="0" i="0" u="none" strike="noStrike" cap="none" normalizeH="0" baseline="0" dirty="0">
                <a:ln>
                  <a:noFill/>
                </a:ln>
                <a:solidFill>
                  <a:schemeClr val="tx1"/>
                </a:solidFill>
                <a:effectLst/>
                <a:latin typeface="Arial" panose="020B0604020202020204" pitchFamily="34" charset="0"/>
              </a:rPr>
              <a:t>Verify that data can be correctly written to and read from specific memory locations. For instance, write a word to a memory address, then read from the same address to confirm the data matches.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Selective Byte Access Test:</a:t>
            </a:r>
            <a:br>
              <a:rPr kumimoji="0" lang="en-US" altLang="en-US" b="0" i="0" u="none" strike="noStrike" cap="none" normalizeH="0" baseline="0" dirty="0">
                <a:ln>
                  <a:noFill/>
                </a:ln>
                <a:solidFill>
                  <a:schemeClr val="tx1"/>
                </a:solidFill>
                <a:effectLst/>
                <a:latin typeface="Arial" panose="020B0604020202020204" pitchFamily="34" charset="0"/>
              </a:rPr>
            </a:br>
            <a:r>
              <a:rPr kumimoji="0" lang="en-US" altLang="en-US" b="0" i="0" u="none" strike="noStrike" cap="none" normalizeH="0" baseline="0" dirty="0">
                <a:ln>
                  <a:noFill/>
                </a:ln>
                <a:solidFill>
                  <a:schemeClr val="tx1"/>
                </a:solidFill>
                <a:effectLst/>
                <a:latin typeface="Arial" panose="020B0604020202020204" pitchFamily="34" charset="0"/>
              </a:rPr>
              <a:t>Test the ability to modify only a specific byte within a word. Write a word to memory, change only one byte of that word, and verify that the other bytes remain unchanged during the readback.</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Boundary Condition Test:</a:t>
            </a:r>
            <a:br>
              <a:rPr kumimoji="0" lang="en-US" altLang="en-US" b="0" i="0" u="none" strike="noStrike" cap="none" normalizeH="0" baseline="0" dirty="0">
                <a:ln>
                  <a:noFill/>
                </a:ln>
                <a:solidFill>
                  <a:schemeClr val="tx1"/>
                </a:solidFill>
                <a:effectLst/>
                <a:latin typeface="Arial" panose="020B0604020202020204" pitchFamily="34" charset="0"/>
              </a:rPr>
            </a:br>
            <a:r>
              <a:rPr kumimoji="0" lang="en-US" altLang="en-US" b="0" i="0" u="none" strike="noStrike" cap="none" normalizeH="0" baseline="0" dirty="0">
                <a:ln>
                  <a:noFill/>
                </a:ln>
                <a:solidFill>
                  <a:schemeClr val="tx1"/>
                </a:solidFill>
                <a:effectLst/>
                <a:latin typeface="Arial" panose="020B0604020202020204" pitchFamily="34" charset="0"/>
              </a:rPr>
              <a:t>Check memory behavior at the boundary of memory address space. Perform read/write operations at the first and last memory locations to ensure no overflow or underflow occurs.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Memory Integrity During Data Modification:</a:t>
            </a:r>
            <a:br>
              <a:rPr kumimoji="0" lang="en-US" altLang="en-US" b="0" i="0" u="none" strike="noStrike" cap="none" normalizeH="0" baseline="0" dirty="0">
                <a:ln>
                  <a:noFill/>
                </a:ln>
                <a:solidFill>
                  <a:schemeClr val="tx1"/>
                </a:solidFill>
                <a:effectLst/>
                <a:latin typeface="Arial" panose="020B0604020202020204" pitchFamily="34" charset="0"/>
              </a:rPr>
            </a:br>
            <a:r>
              <a:rPr kumimoji="0" lang="en-US" altLang="en-US" b="0" i="0" u="none" strike="noStrike" cap="none" normalizeH="0" baseline="0" dirty="0">
                <a:ln>
                  <a:noFill/>
                </a:ln>
                <a:solidFill>
                  <a:schemeClr val="tx1"/>
                </a:solidFill>
                <a:effectLst/>
                <a:latin typeface="Arial" panose="020B0604020202020204" pitchFamily="34" charset="0"/>
              </a:rPr>
              <a:t>Test the memory’s ability to maintain integrity during concurrent write/read operations. Simulate simultaneous access to adjacent bytes and ensure that data is not corrupted during modification.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Power Consumption Test (Optional):</a:t>
            </a:r>
            <a:br>
              <a:rPr kumimoji="0" lang="en-US" altLang="en-US" b="0" i="0" u="none" strike="noStrike" cap="none" normalizeH="0" baseline="0" dirty="0">
                <a:ln>
                  <a:noFill/>
                </a:ln>
                <a:solidFill>
                  <a:schemeClr val="tx1"/>
                </a:solidFill>
                <a:effectLst/>
                <a:latin typeface="Arial" panose="020B0604020202020204" pitchFamily="34" charset="0"/>
              </a:rPr>
            </a:br>
            <a:r>
              <a:rPr kumimoji="0" lang="en-US" altLang="en-US" b="0" i="0" u="none" strike="noStrike" cap="none" normalizeH="0" baseline="0" dirty="0">
                <a:ln>
                  <a:noFill/>
                </a:ln>
                <a:solidFill>
                  <a:schemeClr val="tx1"/>
                </a:solidFill>
                <a:effectLst/>
                <a:latin typeface="Arial" panose="020B0604020202020204" pitchFamily="34" charset="0"/>
              </a:rPr>
              <a:t>Measure power consumption during selective byte operations compared to full-word operations. Verify that power usage is optimized when only specific bytes are accessed, ensuring the design's efficiency.</a:t>
            </a:r>
          </a:p>
          <a:p>
            <a:pPr marR="0" lvl="0" algn="l" rtl="0">
              <a:lnSpc>
                <a:spcPct val="100000"/>
              </a:lnSpc>
              <a:spcBef>
                <a:spcPts val="0"/>
              </a:spcBef>
              <a:spcAft>
                <a:spcPts val="0"/>
              </a:spcAft>
              <a:buClr>
                <a:srgbClr val="000000"/>
              </a:buClr>
              <a:buSzPts val="1400"/>
            </a:pP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2"/>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
        <p:nvSpPr>
          <p:cNvPr id="303" name="Google Shape;303;p12"/>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sz="1400" b="0" i="0" u="none" strike="noStrike" cap="none" dirty="0">
              <a:solidFill>
                <a:srgbClr val="000000"/>
              </a:solidFill>
              <a:latin typeface="Arial"/>
              <a:ea typeface="Arial"/>
              <a:cs typeface="Arial"/>
              <a:sym typeface="Arial"/>
            </a:endParaRPr>
          </a:p>
        </p:txBody>
      </p:sp>
      <p:pic>
        <p:nvPicPr>
          <p:cNvPr id="2" name="Content Placeholder 6">
            <a:extLst>
              <a:ext uri="{FF2B5EF4-FFF2-40B4-BE49-F238E27FC236}">
                <a16:creationId xmlns:a16="http://schemas.microsoft.com/office/drawing/2014/main" id="{564ACCC5-7815-13DC-6209-720715281CB5}"/>
              </a:ext>
            </a:extLst>
          </p:cNvPr>
          <p:cNvPicPr>
            <a:picLocks noChangeAspect="1"/>
          </p:cNvPicPr>
          <p:nvPr/>
        </p:nvPicPr>
        <p:blipFill rotWithShape="1">
          <a:blip r:embed="rId3"/>
          <a:srcRect b="24881"/>
          <a:stretch/>
        </p:blipFill>
        <p:spPr>
          <a:xfrm>
            <a:off x="630564" y="1383167"/>
            <a:ext cx="10277309" cy="2226336"/>
          </a:xfrm>
          <a:prstGeom prst="rect">
            <a:avLst/>
          </a:prstGeom>
        </p:spPr>
      </p:pic>
      <p:sp>
        <p:nvSpPr>
          <p:cNvPr id="4" name="TextBox 3">
            <a:extLst>
              <a:ext uri="{FF2B5EF4-FFF2-40B4-BE49-F238E27FC236}">
                <a16:creationId xmlns:a16="http://schemas.microsoft.com/office/drawing/2014/main" id="{5C69EB3F-1090-FB25-E4EB-1346616AC25A}"/>
              </a:ext>
            </a:extLst>
          </p:cNvPr>
          <p:cNvSpPr txBox="1"/>
          <p:nvPr/>
        </p:nvSpPr>
        <p:spPr>
          <a:xfrm>
            <a:off x="630563" y="952616"/>
            <a:ext cx="3508818"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Simulation Results of RAM</a:t>
            </a:r>
            <a:endParaRPr lang="en-IN" sz="20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E41D023-0F66-0DAD-37BC-FBD4BCF071EC}"/>
              </a:ext>
            </a:extLst>
          </p:cNvPr>
          <p:cNvPicPr>
            <a:picLocks noChangeAspect="1"/>
          </p:cNvPicPr>
          <p:nvPr/>
        </p:nvPicPr>
        <p:blipFill rotWithShape="1">
          <a:blip r:embed="rId4"/>
          <a:srcRect b="19940"/>
          <a:stretch/>
        </p:blipFill>
        <p:spPr>
          <a:xfrm>
            <a:off x="630563" y="4215470"/>
            <a:ext cx="9742469" cy="2410255"/>
          </a:xfrm>
          <a:prstGeom prst="rect">
            <a:avLst/>
          </a:prstGeom>
          <a:noFill/>
          <a:ln>
            <a:noFill/>
          </a:ln>
        </p:spPr>
      </p:pic>
      <p:sp>
        <p:nvSpPr>
          <p:cNvPr id="7" name="TextBox 6">
            <a:extLst>
              <a:ext uri="{FF2B5EF4-FFF2-40B4-BE49-F238E27FC236}">
                <a16:creationId xmlns:a16="http://schemas.microsoft.com/office/drawing/2014/main" id="{39575CCE-3521-7790-49B1-9E0C2A8F441A}"/>
              </a:ext>
            </a:extLst>
          </p:cNvPr>
          <p:cNvSpPr txBox="1"/>
          <p:nvPr/>
        </p:nvSpPr>
        <p:spPr>
          <a:xfrm>
            <a:off x="630563" y="3783140"/>
            <a:ext cx="391194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Simulation Results of 4X4 RAM</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23FFDA-B032-9A5F-1F04-A5DB061BB6F0}"/>
              </a:ext>
            </a:extLst>
          </p:cNvPr>
          <p:cNvPicPr>
            <a:picLocks noChangeAspect="1"/>
          </p:cNvPicPr>
          <p:nvPr/>
        </p:nvPicPr>
        <p:blipFill>
          <a:blip r:embed="rId2"/>
          <a:stretch>
            <a:fillRect/>
          </a:stretch>
        </p:blipFill>
        <p:spPr>
          <a:xfrm>
            <a:off x="607141" y="1110615"/>
            <a:ext cx="7744497" cy="2318385"/>
          </a:xfrm>
          <a:prstGeom prst="rect">
            <a:avLst/>
          </a:prstGeom>
        </p:spPr>
      </p:pic>
      <p:sp>
        <p:nvSpPr>
          <p:cNvPr id="5" name="TextBox 4">
            <a:extLst>
              <a:ext uri="{FF2B5EF4-FFF2-40B4-BE49-F238E27FC236}">
                <a16:creationId xmlns:a16="http://schemas.microsoft.com/office/drawing/2014/main" id="{78C768DA-7BB1-AF9C-CA5D-E0ABE832CA7F}"/>
              </a:ext>
            </a:extLst>
          </p:cNvPr>
          <p:cNvSpPr txBox="1"/>
          <p:nvPr/>
        </p:nvSpPr>
        <p:spPr>
          <a:xfrm>
            <a:off x="698090" y="757084"/>
            <a:ext cx="3510116"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Simulation Results of SRAM</a:t>
            </a:r>
            <a:endParaRPr lang="en-IN" sz="20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4087B66-0637-1F52-B9C7-29C31B6B32DE}"/>
              </a:ext>
            </a:extLst>
          </p:cNvPr>
          <p:cNvPicPr>
            <a:picLocks noChangeAspect="1"/>
          </p:cNvPicPr>
          <p:nvPr/>
        </p:nvPicPr>
        <p:blipFill>
          <a:blip r:embed="rId3"/>
          <a:stretch>
            <a:fillRect/>
          </a:stretch>
        </p:blipFill>
        <p:spPr>
          <a:xfrm>
            <a:off x="577644" y="4226077"/>
            <a:ext cx="7773994" cy="2354623"/>
          </a:xfrm>
          <a:prstGeom prst="rect">
            <a:avLst/>
          </a:prstGeom>
        </p:spPr>
      </p:pic>
      <p:sp>
        <p:nvSpPr>
          <p:cNvPr id="7" name="TextBox 6">
            <a:extLst>
              <a:ext uri="{FF2B5EF4-FFF2-40B4-BE49-F238E27FC236}">
                <a16:creationId xmlns:a16="http://schemas.microsoft.com/office/drawing/2014/main" id="{58BB6016-C6E7-7E17-9D11-44D2ED41CDC6}"/>
              </a:ext>
            </a:extLst>
          </p:cNvPr>
          <p:cNvSpPr txBox="1"/>
          <p:nvPr/>
        </p:nvSpPr>
        <p:spPr>
          <a:xfrm>
            <a:off x="607141" y="3825967"/>
            <a:ext cx="3510116"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Simulation Results of DRAM</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6660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EDFA4-F286-0074-9D6A-BA617AC48E0B}"/>
              </a:ext>
            </a:extLst>
          </p:cNvPr>
          <p:cNvPicPr>
            <a:picLocks noChangeAspect="1"/>
          </p:cNvPicPr>
          <p:nvPr/>
        </p:nvPicPr>
        <p:blipFill>
          <a:blip r:embed="rId2"/>
          <a:stretch>
            <a:fillRect/>
          </a:stretch>
        </p:blipFill>
        <p:spPr>
          <a:xfrm>
            <a:off x="597310" y="1506101"/>
            <a:ext cx="7543800" cy="2588748"/>
          </a:xfrm>
          <a:prstGeom prst="rect">
            <a:avLst/>
          </a:prstGeom>
        </p:spPr>
      </p:pic>
      <p:sp>
        <p:nvSpPr>
          <p:cNvPr id="4" name="TextBox 3">
            <a:extLst>
              <a:ext uri="{FF2B5EF4-FFF2-40B4-BE49-F238E27FC236}">
                <a16:creationId xmlns:a16="http://schemas.microsoft.com/office/drawing/2014/main" id="{EA6EC7FF-8260-C6DD-9D27-87F856BBE6B3}"/>
              </a:ext>
            </a:extLst>
          </p:cNvPr>
          <p:cNvSpPr txBox="1"/>
          <p:nvPr/>
        </p:nvSpPr>
        <p:spPr>
          <a:xfrm>
            <a:off x="597310" y="993058"/>
            <a:ext cx="5164393"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Simulation Results of </a:t>
            </a:r>
            <a:r>
              <a:rPr lang="en-US" sz="2000" b="1" dirty="0" err="1">
                <a:latin typeface="Times New Roman" panose="02020603050405020304" pitchFamily="18" charset="0"/>
                <a:cs typeface="Times New Roman" panose="02020603050405020304" pitchFamily="18" charset="0"/>
              </a:rPr>
              <a:t>Single_Port_RAM</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9325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5"/>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sp>
        <p:nvSpPr>
          <p:cNvPr id="324" name="Google Shape;324;p15"/>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Contribution</a:t>
            </a:r>
            <a:endParaRPr sz="1400" b="0" i="0" u="none" strike="noStrike" cap="none">
              <a:solidFill>
                <a:srgbClr val="000000"/>
              </a:solidFill>
              <a:latin typeface="Arial"/>
              <a:ea typeface="Arial"/>
              <a:cs typeface="Arial"/>
              <a:sym typeface="Arial"/>
            </a:endParaRPr>
          </a:p>
        </p:txBody>
      </p:sp>
      <p:sp>
        <p:nvSpPr>
          <p:cNvPr id="325" name="Google Shape;325;p15"/>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Verdana"/>
                <a:ea typeface="Verdana"/>
                <a:cs typeface="Verdana"/>
                <a:sym typeface="Verdana"/>
              </a:rPr>
              <a:t>Team Progress and Movement</a:t>
            </a:r>
            <a:endParaRPr lang="en-US" sz="1400" b="1" i="0" u="none" strike="noStrike" cap="none" dirty="0">
              <a:solidFill>
                <a:srgbClr val="000000"/>
              </a:solidFill>
              <a:ea typeface="Verdana"/>
              <a:cs typeface="Verdana"/>
              <a:sym typeface="Verdana"/>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dirty="0">
                <a:latin typeface="Verdana" panose="020B0604030504040204" pitchFamily="34" charset="0"/>
                <a:ea typeface="Verdana" panose="020B0604030504040204" pitchFamily="34" charset="0"/>
              </a:rPr>
              <a:t>Implementation and verification of RAM,4X4 RAM, SRAM,DRAM in Verilog</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dirty="0">
                <a:latin typeface="Verdana" panose="020B0604030504040204" pitchFamily="34" charset="0"/>
                <a:ea typeface="Verdana" panose="020B0604030504040204" pitchFamily="34" charset="0"/>
              </a:rPr>
              <a:t>Implementation and verification of Single port RAM in Verilog. </a:t>
            </a:r>
            <a:endParaRPr lang="en-IN" dirty="0">
              <a:latin typeface="Verdana" panose="020B0604030504040204" pitchFamily="34" charset="0"/>
              <a:ea typeface="Verdana" panose="020B0604030504040204" pitchFamily="34" charset="0"/>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p:txBody>
      </p:sp>
      <p:sp>
        <p:nvSpPr>
          <p:cNvPr id="326" name="Google Shape;326;p15"/>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Verdana"/>
                <a:ea typeface="Verdana"/>
                <a:cs typeface="Verdana"/>
                <a:sym typeface="Verdana"/>
              </a:rPr>
              <a:t>Individual Contribution </a:t>
            </a:r>
            <a:endParaRPr dirty="0"/>
          </a:p>
          <a:p>
            <a:pPr lvl="3"/>
            <a:r>
              <a:rPr lang="en-IN" sz="1600" dirty="0">
                <a:latin typeface="Times New Roman" panose="02020603050405020304" pitchFamily="18" charset="0"/>
                <a:ea typeface="Verdana" panose="020B0604030504040204" pitchFamily="34" charset="0"/>
                <a:cs typeface="Times New Roman" panose="02020603050405020304" pitchFamily="18" charset="0"/>
              </a:rPr>
              <a:t>Key contributions: </a:t>
            </a:r>
            <a:r>
              <a:rPr lang="en-IN" sz="1800" dirty="0" err="1">
                <a:effectLst/>
                <a:latin typeface="Times New Roman" panose="02020603050405020304" pitchFamily="18" charset="0"/>
                <a:ea typeface="Times New Roman" panose="02020603050405020304" pitchFamily="18" charset="0"/>
              </a:rPr>
              <a:t>P.Visweswara</a:t>
            </a:r>
            <a:r>
              <a:rPr lang="en-IN" sz="1800" dirty="0">
                <a:effectLst/>
                <a:latin typeface="Times New Roman" panose="02020603050405020304" pitchFamily="18" charset="0"/>
                <a:ea typeface="Times New Roman" panose="02020603050405020304" pitchFamily="18" charset="0"/>
              </a:rPr>
              <a:t> Rao</a:t>
            </a:r>
            <a:r>
              <a:rPr lang="en-IN" sz="1600" dirty="0">
                <a:latin typeface="Times New Roman" panose="02020603050405020304" pitchFamily="18" charset="0"/>
                <a:ea typeface="Verdana" panose="020B0604030504040204" pitchFamily="34" charset="0"/>
                <a:cs typeface="Times New Roman" panose="02020603050405020304" pitchFamily="18" charset="0"/>
              </a:rPr>
              <a:t> </a:t>
            </a:r>
          </a:p>
          <a:p>
            <a:pPr marL="285750" lvl="3" indent="-285750">
              <a:buFont typeface="Arial" panose="020B0604020202020204" pitchFamily="34" charset="0"/>
              <a:buChar char="•"/>
            </a:pPr>
            <a:r>
              <a:rPr lang="en-US" sz="1600" dirty="0">
                <a:latin typeface="Times New Roman" panose="02020603050405020304" pitchFamily="18" charset="0"/>
                <a:ea typeface="Verdana" panose="020B0604030504040204" pitchFamily="34" charset="0"/>
                <a:cs typeface="Times New Roman" panose="02020603050405020304" pitchFamily="18" charset="0"/>
              </a:rPr>
              <a:t>Working on Implementation and Design of RAM, 4X4 RAM.</a:t>
            </a:r>
          </a:p>
          <a:p>
            <a:pPr marL="285750" lvl="1" indent="-285750">
              <a:buFont typeface="Arial" panose="020B0604020202020204" pitchFamily="34" charset="0"/>
              <a:buChar char="•"/>
            </a:pPr>
            <a:r>
              <a:rPr lang="en-US" sz="1600" dirty="0">
                <a:latin typeface="Times New Roman" panose="02020603050405020304" pitchFamily="18" charset="0"/>
                <a:ea typeface="Verdana" panose="020B0604030504040204" pitchFamily="34" charset="0"/>
                <a:cs typeface="Times New Roman" panose="02020603050405020304" pitchFamily="18" charset="0"/>
              </a:rPr>
              <a:t>Literature Survey</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lvl="3"/>
            <a:r>
              <a:rPr lang="en-IN" sz="1600" dirty="0">
                <a:latin typeface="Times New Roman" panose="02020603050405020304" pitchFamily="18" charset="0"/>
                <a:ea typeface="Verdana" panose="020B0604030504040204" pitchFamily="34" charset="0"/>
                <a:cs typeface="Times New Roman" panose="02020603050405020304" pitchFamily="18" charset="0"/>
              </a:rPr>
              <a:t>Key contributions: </a:t>
            </a:r>
            <a:r>
              <a:rPr lang="en-IN" sz="1600" dirty="0" err="1">
                <a:latin typeface="Times New Roman" panose="02020603050405020304" pitchFamily="18" charset="0"/>
                <a:ea typeface="Verdana" panose="020B0604030504040204" pitchFamily="34" charset="0"/>
                <a:cs typeface="Times New Roman" panose="02020603050405020304" pitchFamily="18" charset="0"/>
              </a:rPr>
              <a:t>Tammali</a:t>
            </a:r>
            <a:r>
              <a:rPr lang="en-IN" sz="1600" dirty="0">
                <a:latin typeface="Times New Roman" panose="02020603050405020304" pitchFamily="18" charset="0"/>
                <a:ea typeface="Verdana" panose="020B0604030504040204" pitchFamily="34" charset="0"/>
                <a:cs typeface="Times New Roman" panose="02020603050405020304" pitchFamily="18" charset="0"/>
              </a:rPr>
              <a:t> Karthik </a:t>
            </a:r>
          </a:p>
          <a:p>
            <a:pPr marL="285750" lvl="3" indent="-285750">
              <a:buFont typeface="Arial" panose="020B0604020202020204" pitchFamily="34" charset="0"/>
              <a:buChar char="•"/>
            </a:pPr>
            <a:r>
              <a:rPr lang="en-US" sz="1600" dirty="0">
                <a:latin typeface="Times New Roman" panose="02020603050405020304" pitchFamily="18" charset="0"/>
                <a:ea typeface="Verdana" panose="020B0604030504040204" pitchFamily="34" charset="0"/>
                <a:cs typeface="Times New Roman" panose="02020603050405020304" pitchFamily="18" charset="0"/>
              </a:rPr>
              <a:t>Working on Implementation and Design of SRAM,DRAM</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r>
              <a:rPr lang="en-US" sz="1600" dirty="0">
                <a:latin typeface="Times New Roman" panose="02020603050405020304" pitchFamily="18" charset="0"/>
                <a:ea typeface="Verdana" panose="020B0604030504040204" pitchFamily="34" charset="0"/>
                <a:cs typeface="Times New Roman" panose="02020603050405020304" pitchFamily="18" charset="0"/>
              </a:rPr>
              <a:t>PPT Design</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lvl="3"/>
            <a:r>
              <a:rPr lang="en-IN" sz="1600" dirty="0">
                <a:latin typeface="Times New Roman" panose="02020603050405020304" pitchFamily="18" charset="0"/>
                <a:ea typeface="Verdana" panose="020B0604030504040204" pitchFamily="34" charset="0"/>
                <a:cs typeface="Times New Roman" panose="02020603050405020304" pitchFamily="18" charset="0"/>
              </a:rPr>
              <a:t>Key contributions: Maria punya</a:t>
            </a:r>
          </a:p>
          <a:p>
            <a:pPr marL="285750" lvl="3" indent="-285750">
              <a:buFont typeface="Arial" panose="020B0604020202020204" pitchFamily="34" charset="0"/>
              <a:buChar char="•"/>
            </a:pPr>
            <a:r>
              <a:rPr lang="en-US" sz="1600" dirty="0">
                <a:latin typeface="Times New Roman" panose="02020603050405020304" pitchFamily="18" charset="0"/>
                <a:ea typeface="Verdana" panose="020B0604030504040204" pitchFamily="34" charset="0"/>
                <a:cs typeface="Times New Roman" panose="02020603050405020304" pitchFamily="18" charset="0"/>
              </a:rPr>
              <a:t>Working on Implementation and Design of Single port RAM. </a:t>
            </a:r>
          </a:p>
          <a:p>
            <a:pPr marL="285750" lvl="3" indent="-285750">
              <a:buFont typeface="Arial" panose="020B0604020202020204" pitchFamily="34" charset="0"/>
              <a:buChar char="•"/>
            </a:pPr>
            <a:r>
              <a:rPr lang="en-US" sz="1600" dirty="0">
                <a:latin typeface="Times New Roman" panose="02020603050405020304" pitchFamily="18" charset="0"/>
                <a:ea typeface="Verdana" panose="020B0604030504040204" pitchFamily="34" charset="0"/>
                <a:cs typeface="Times New Roman" panose="02020603050405020304" pitchFamily="18" charset="0"/>
              </a:rPr>
              <a:t>PPT Design</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8A06D0-025C-9246-FC85-49044108D0FA}"/>
              </a:ext>
            </a:extLst>
          </p:cNvPr>
          <p:cNvSpPr>
            <a:spLocks noGrp="1"/>
          </p:cNvSpPr>
          <p:nvPr>
            <p:ph type="body" idx="1"/>
          </p:nvPr>
        </p:nvSpPr>
        <p:spPr>
          <a:xfrm>
            <a:off x="540327" y="586237"/>
            <a:ext cx="11111346" cy="5344920"/>
          </a:xfrm>
        </p:spPr>
        <p:txBody>
          <a:bodyPr>
            <a:normAutofit lnSpcReduction="10000"/>
          </a:bodyPr>
          <a:lstStyle/>
          <a:p>
            <a:pPr marL="50800" indent="0" algn="ctr">
              <a:lnSpc>
                <a:spcPct val="115000"/>
              </a:lnSpc>
              <a:spcBef>
                <a:spcPts val="2000"/>
              </a:spcBef>
              <a:spcAft>
                <a:spcPts val="600"/>
              </a:spcAft>
              <a:buNone/>
            </a:pPr>
            <a:r>
              <a:rPr lang="en-IN" sz="3200" b="1" kern="0" dirty="0">
                <a:effectLst/>
                <a:latin typeface="Times New Roman" panose="02020603050405020304" pitchFamily="18" charset="0"/>
                <a:ea typeface="Times New Roman" panose="02020603050405020304" pitchFamily="18" charset="0"/>
                <a:cs typeface="Times New Roman" panose="02020603050405020304" pitchFamily="18" charset="0"/>
              </a:rPr>
              <a:t>Introduction</a:t>
            </a:r>
            <a:r>
              <a:rPr lang="en-IN" sz="3200" dirty="0">
                <a:effectLst/>
                <a:latin typeface="Times New Roman" panose="02020603050405020304" pitchFamily="18" charset="0"/>
                <a:ea typeface="Arial" panose="020B0604020202020204" pitchFamily="34" charset="0"/>
                <a:cs typeface="Times New Roman" panose="02020603050405020304" pitchFamily="18" charset="0"/>
              </a:rPr>
              <a:t> </a:t>
            </a:r>
          </a:p>
          <a:p>
            <a:pPr marL="50800" indent="0" algn="just">
              <a:lnSpc>
                <a:spcPct val="115000"/>
              </a:lnSpc>
              <a:buNone/>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today's complex digital systems, precise control over memory access and modification is essential for efficient and optimized operation. This is particularly true in applications such as embedded systems, processors, and digital signal processing, where data-intensive tasks are common. Byte-enable memory modules address this need by providing granular control over individual bytes within a wider data word during read and write operations.</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p>
            <a:pPr marL="50800" indent="0" algn="just">
              <a:lnSpc>
                <a:spcPct val="115000"/>
              </a:lnSpc>
              <a:buNone/>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Byte-enable memory modules are crucial components that enable selective byte-level manipulation in memory operations. These modules are often implemented in embedded memory blocks, such as RAMs, which support byte enables to mask input data for specific bytes, nibbles, or bits. This flexibility is invaluable in scenarios where only a portion of the data word needs to be modified or accessed.</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p>
            <a:pPr marL="50800" indent="0" algn="just">
              <a:lnSpc>
                <a:spcPct val="115000"/>
              </a:lnSpc>
              <a:buNone/>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design process for a byte-enable memory module involves carefully considering several key factors. The memory's architecture must be defined, including parameters such as word size, memory depth, and the number of bytes enabled. Verilog, a hardware description language, is commonly used to create the memory array and develop the logic that handles byte-enable signals during read and write operations. This logic ensures that only selected bytes are modified and that the correct data is provided based on the enable signals.</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p>
            <a:pPr marL="50800" indent="0">
              <a:buNone/>
            </a:pPr>
            <a:endParaRPr lang="en-IN" dirty="0"/>
          </a:p>
        </p:txBody>
      </p:sp>
    </p:spTree>
    <p:extLst>
      <p:ext uri="{BB962C8B-B14F-4D97-AF65-F5344CB8AC3E}">
        <p14:creationId xmlns:p14="http://schemas.microsoft.com/office/powerpoint/2010/main" val="3598743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6"/>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sp>
        <p:nvSpPr>
          <p:cNvPr id="332" name="Google Shape;332;p16"/>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Conclusion &amp; Future Work</a:t>
            </a:r>
            <a:endParaRPr sz="1400" b="0" i="0" u="none" strike="noStrike" cap="none">
              <a:solidFill>
                <a:srgbClr val="000000"/>
              </a:solidFill>
              <a:latin typeface="Arial"/>
              <a:ea typeface="Arial"/>
              <a:cs typeface="Arial"/>
              <a:sym typeface="Arial"/>
            </a:endParaRPr>
          </a:p>
        </p:txBody>
      </p:sp>
      <p:sp>
        <p:nvSpPr>
          <p:cNvPr id="333" name="Google Shape;333;p16"/>
          <p:cNvSpPr txBox="1"/>
          <p:nvPr/>
        </p:nvSpPr>
        <p:spPr>
          <a:xfrm>
            <a:off x="117987" y="871532"/>
            <a:ext cx="11956026" cy="7033603"/>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Verdana"/>
                <a:ea typeface="Verdana"/>
                <a:cs typeface="Verdana"/>
                <a:sym typeface="Verdana"/>
              </a:rPr>
              <a:t>Summary and Conclusion </a:t>
            </a:r>
            <a:endParaRPr dirty="0"/>
          </a:p>
          <a:p>
            <a:pPr algn="just"/>
            <a:r>
              <a:rPr lang="en-US" sz="1800" b="1" dirty="0">
                <a:latin typeface="Times New Roman" panose="02020603050405020304" pitchFamily="18" charset="0"/>
                <a:cs typeface="Times New Roman" panose="02020603050405020304" pitchFamily="18" charset="0"/>
              </a:rPr>
              <a:t>Summary</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Single-port RAM supports byte-enable functionality by allowing selective modification of specific bytes within a word during write operations. In Verilog, byte-enable memory is implemented by decoding the byte-enable signals to determine which parts of the data are written to memory while the rest remain unchanged. This approach provides more flexibility and finer control over memory updates without affecting the entire word.</a:t>
            </a:r>
          </a:p>
          <a:p>
            <a:pPr algn="just"/>
            <a:r>
              <a:rPr lang="en-US" sz="1800" b="1" dirty="0">
                <a:latin typeface="Times New Roman" panose="02020603050405020304" pitchFamily="18" charset="0"/>
                <a:cs typeface="Times New Roman" panose="02020603050405020304" pitchFamily="18" charset="0"/>
              </a:rPr>
              <a:t>Conclusion</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Implementing byte-enable in single-port RAM using Verilog is a practical method for achieving efficient memory management in systems where partial updates are required. It offers a good balance between memory size and access speed, making it suitable for various digital designs, especially in resource-constrained environments.</a:t>
            </a: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a:p>
            <a:pPr marL="0" marR="0" lvl="0" indent="0" algn="just" rtl="0">
              <a:lnSpc>
                <a:spcPct val="100000"/>
              </a:lnSpc>
              <a:spcBef>
                <a:spcPts val="0"/>
              </a:spcBef>
              <a:spcAft>
                <a:spcPts val="0"/>
              </a:spcAft>
              <a:buNone/>
            </a:pPr>
            <a:r>
              <a:rPr lang="en-US" sz="1400" b="1" i="0" u="none" strike="noStrike" cap="none" dirty="0">
                <a:solidFill>
                  <a:srgbClr val="000000"/>
                </a:solidFill>
                <a:latin typeface="Verdana"/>
                <a:ea typeface="Verdana"/>
                <a:cs typeface="Verdana"/>
                <a:sym typeface="Verdana"/>
              </a:rPr>
              <a:t>Future Work</a:t>
            </a:r>
            <a:endParaRPr lang="en-US" b="1" dirty="0">
              <a:latin typeface="Verdana"/>
              <a:ea typeface="Verdana"/>
              <a:cs typeface="Verdana"/>
              <a:sym typeface="Verdana"/>
            </a:endParaRPr>
          </a:p>
          <a:p>
            <a:pPr marL="285750" indent="-285750"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Enhance Timing Performance:</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Optimize the single-port RAM design to support higher clock speeds by reducing timing delays and improving signal integrity.</a:t>
            </a:r>
          </a:p>
          <a:p>
            <a:pPr marL="285750" indent="-285750"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Scale Memory Size:</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Investigate scaling strategies for larger memory sizes while maintaining byte-enable functionality and performance, especially in FPGA and ASIC implementations. </a:t>
            </a:r>
          </a:p>
          <a:p>
            <a:pPr marL="285750" indent="-285750"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Implementation Strategy:</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Design the byte-enable memory in Verilog and </a:t>
            </a:r>
            <a:r>
              <a:rPr lang="en-US" sz="1800" dirty="0" err="1">
                <a:latin typeface="Times New Roman" panose="02020603050405020304" pitchFamily="18" charset="0"/>
                <a:cs typeface="Times New Roman" panose="02020603050405020304" pitchFamily="18" charset="0"/>
              </a:rPr>
              <a:t>SystemVerilog</a:t>
            </a:r>
            <a:r>
              <a:rPr lang="en-US" sz="1800" dirty="0">
                <a:latin typeface="Times New Roman" panose="02020603050405020304" pitchFamily="18" charset="0"/>
                <a:cs typeface="Times New Roman" panose="02020603050405020304" pitchFamily="18" charset="0"/>
              </a:rPr>
              <a:t> using a single-port RAM as the core memory.</a:t>
            </a:r>
          </a:p>
          <a:p>
            <a:pPr marL="285750" marR="0" lvl="0" indent="-285750" algn="l" rtl="0">
              <a:lnSpc>
                <a:spcPct val="100000"/>
              </a:lnSpc>
              <a:spcBef>
                <a:spcPts val="0"/>
              </a:spcBef>
              <a:spcAft>
                <a:spcPts val="0"/>
              </a:spcAft>
              <a:buFont typeface="Wingdings" panose="05000000000000000000" pitchFamily="2" charset="2"/>
              <a:buChar char="Ø"/>
            </a:pPr>
            <a:endParaRPr lang="en-US" b="1" dirty="0">
              <a:latin typeface="Verdana"/>
              <a:ea typeface="Verdana"/>
              <a:cs typeface="Verdana"/>
              <a:sym typeface="Verdana"/>
            </a:endParaRPr>
          </a:p>
          <a:p>
            <a:pPr marL="285750" marR="0" lvl="0" indent="-285750" algn="l" rtl="0">
              <a:lnSpc>
                <a:spcPct val="100000"/>
              </a:lnSpc>
              <a:spcBef>
                <a:spcPts val="0"/>
              </a:spcBef>
              <a:spcAft>
                <a:spcPts val="0"/>
              </a:spcAft>
              <a:buFont typeface="Wingdings" panose="05000000000000000000" pitchFamily="2" charset="2"/>
              <a:buChar char="Ø"/>
            </a:pP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84"/>
          <p:cNvSpPr txBox="1"/>
          <p:nvPr/>
        </p:nvSpPr>
        <p:spPr>
          <a:xfrm>
            <a:off x="4072466" y="3303027"/>
            <a:ext cx="4072467"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rgbClr val="DF2A36"/>
                </a:solidFill>
                <a:latin typeface="Arial"/>
                <a:ea typeface="Arial"/>
                <a:cs typeface="Arial"/>
                <a:sym typeface="Arial"/>
              </a:rPr>
              <a:t>THANK YOU</a:t>
            </a:r>
            <a:endParaRPr sz="4400" b="0" i="0" u="none" strike="noStrike" cap="none">
              <a:solidFill>
                <a:srgbClr val="DF2A36"/>
              </a:solidFill>
              <a:latin typeface="Arial"/>
              <a:ea typeface="Arial"/>
              <a:cs typeface="Arial"/>
              <a:sym typeface="Arial"/>
            </a:endParaRPr>
          </a:p>
        </p:txBody>
      </p:sp>
      <p:pic>
        <p:nvPicPr>
          <p:cNvPr id="339" name="Google Shape;339;p84"/>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340" name="Google Shape;340;p84"/>
          <p:cNvGrpSpPr/>
          <p:nvPr/>
        </p:nvGrpSpPr>
        <p:grpSpPr>
          <a:xfrm>
            <a:off x="11856720" y="1182857"/>
            <a:ext cx="223520" cy="990718"/>
            <a:chOff x="11856720" y="140636"/>
            <a:chExt cx="223520" cy="990718"/>
          </a:xfrm>
        </p:grpSpPr>
        <p:grpSp>
          <p:nvGrpSpPr>
            <p:cNvPr id="341" name="Google Shape;341;p84"/>
            <p:cNvGrpSpPr/>
            <p:nvPr/>
          </p:nvGrpSpPr>
          <p:grpSpPr>
            <a:xfrm>
              <a:off x="11856720" y="660278"/>
              <a:ext cx="223520" cy="471076"/>
              <a:chOff x="9734551" y="3138055"/>
              <a:chExt cx="2457449" cy="1328450"/>
            </a:xfrm>
          </p:grpSpPr>
          <p:sp>
            <p:nvSpPr>
              <p:cNvPr id="342" name="Google Shape;342;p84"/>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343" name="Google Shape;343;p84"/>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344" name="Google Shape;344;p84"/>
            <p:cNvGrpSpPr/>
            <p:nvPr/>
          </p:nvGrpSpPr>
          <p:grpSpPr>
            <a:xfrm>
              <a:off x="11856720" y="140636"/>
              <a:ext cx="223520" cy="471076"/>
              <a:chOff x="9734551" y="3138055"/>
              <a:chExt cx="2457449" cy="1328450"/>
            </a:xfrm>
          </p:grpSpPr>
          <p:sp>
            <p:nvSpPr>
              <p:cNvPr id="345" name="Google Shape;345;p84"/>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346" name="Google Shape;346;p84"/>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347" name="Google Shape;347;p84"/>
          <p:cNvPicPr preferRelativeResize="0"/>
          <p:nvPr/>
        </p:nvPicPr>
        <p:blipFill rotWithShape="1">
          <a:blip r:embed="rId4">
            <a:alphaModFix/>
          </a:blip>
          <a:srcRect/>
          <a:stretch/>
        </p:blipFill>
        <p:spPr>
          <a:xfrm>
            <a:off x="7829549" y="2637368"/>
            <a:ext cx="4931834" cy="49318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fade">
                                      <p:cBhvr>
                                        <p:cTn id="7" dur="500"/>
                                        <p:tgtEl>
                                          <p:spTgt spid="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5"/>
          <p:cNvPicPr preferRelativeResize="0"/>
          <p:nvPr/>
        </p:nvPicPr>
        <p:blipFill rotWithShape="1">
          <a:blip r:embed="rId3">
            <a:alphaModFix/>
          </a:blip>
          <a:srcRect l="22326" t="32664" r="11835" b="35100"/>
          <a:stretch/>
        </p:blipFill>
        <p:spPr>
          <a:xfrm>
            <a:off x="262467" y="258234"/>
            <a:ext cx="1504951" cy="423333"/>
          </a:xfrm>
          <a:prstGeom prst="rect">
            <a:avLst/>
          </a:prstGeom>
          <a:noFill/>
          <a:ln>
            <a:noFill/>
          </a:ln>
        </p:spPr>
      </p:pic>
      <p:grpSp>
        <p:nvGrpSpPr>
          <p:cNvPr id="149" name="Google Shape;149;p5"/>
          <p:cNvGrpSpPr/>
          <p:nvPr/>
        </p:nvGrpSpPr>
        <p:grpSpPr>
          <a:xfrm>
            <a:off x="11856720" y="140636"/>
            <a:ext cx="223520" cy="990718"/>
            <a:chOff x="11856720" y="140636"/>
            <a:chExt cx="223520" cy="990718"/>
          </a:xfrm>
        </p:grpSpPr>
        <p:grpSp>
          <p:nvGrpSpPr>
            <p:cNvPr id="150" name="Google Shape;150;p5"/>
            <p:cNvGrpSpPr/>
            <p:nvPr/>
          </p:nvGrpSpPr>
          <p:grpSpPr>
            <a:xfrm>
              <a:off x="11856720" y="660278"/>
              <a:ext cx="223520" cy="471076"/>
              <a:chOff x="9734551" y="3138055"/>
              <a:chExt cx="2457449" cy="1328450"/>
            </a:xfrm>
          </p:grpSpPr>
          <p:sp>
            <p:nvSpPr>
              <p:cNvPr id="151" name="Google Shape;151;p5"/>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52" name="Google Shape;152;p5"/>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53" name="Google Shape;153;p5"/>
            <p:cNvGrpSpPr/>
            <p:nvPr/>
          </p:nvGrpSpPr>
          <p:grpSpPr>
            <a:xfrm>
              <a:off x="11856720" y="140636"/>
              <a:ext cx="223520" cy="471076"/>
              <a:chOff x="9734551" y="3138055"/>
              <a:chExt cx="2457449" cy="1328450"/>
            </a:xfrm>
          </p:grpSpPr>
          <p:sp>
            <p:nvSpPr>
              <p:cNvPr id="154" name="Google Shape;154;p5"/>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55" name="Google Shape;155;p5"/>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156" name="Google Shape;156;p5" descr="A logo with text overlay&#10;&#10;Description automatically generated"/>
          <p:cNvPicPr preferRelativeResize="0"/>
          <p:nvPr/>
        </p:nvPicPr>
        <p:blipFill rotWithShape="1">
          <a:blip r:embed="rId4">
            <a:alphaModFix/>
          </a:blip>
          <a:srcRect l="37906" t="34096" r="9605" b="36394"/>
          <a:stretch/>
        </p:blipFill>
        <p:spPr>
          <a:xfrm>
            <a:off x="11125200" y="11945"/>
            <a:ext cx="1066800" cy="599768"/>
          </a:xfrm>
          <a:prstGeom prst="rect">
            <a:avLst/>
          </a:prstGeom>
          <a:noFill/>
          <a:ln>
            <a:noFill/>
          </a:ln>
        </p:spPr>
      </p:pic>
      <p:sp>
        <p:nvSpPr>
          <p:cNvPr id="157" name="Google Shape;157;p5"/>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Objective and Goals</a:t>
            </a:r>
            <a:endParaRPr sz="1400" b="0" i="0" u="none" strike="noStrike" cap="none">
              <a:solidFill>
                <a:srgbClr val="000000"/>
              </a:solidFill>
              <a:latin typeface="Arial"/>
              <a:ea typeface="Arial"/>
              <a:cs typeface="Arial"/>
              <a:sym typeface="Arial"/>
            </a:endParaRPr>
          </a:p>
        </p:txBody>
      </p:sp>
      <p:sp>
        <p:nvSpPr>
          <p:cNvPr id="158" name="Google Shape;158;p5"/>
          <p:cNvSpPr/>
          <p:nvPr/>
        </p:nvSpPr>
        <p:spPr>
          <a:xfrm>
            <a:off x="550606" y="765905"/>
            <a:ext cx="2114338" cy="302183"/>
          </a:xfrm>
          <a:prstGeom prst="roundRect">
            <a:avLst>
              <a:gd name="adj" fmla="val 16667"/>
            </a:avLst>
          </a:prstGeom>
          <a:solidFill>
            <a:srgbClr val="17161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Objective </a:t>
            </a:r>
            <a:endParaRPr sz="1000" b="1" i="0" u="none" strike="noStrike" cap="none">
              <a:solidFill>
                <a:srgbClr val="000000"/>
              </a:solidFill>
              <a:latin typeface="Arial"/>
              <a:ea typeface="Arial"/>
              <a:cs typeface="Arial"/>
              <a:sym typeface="Arial"/>
            </a:endParaRPr>
          </a:p>
        </p:txBody>
      </p:sp>
      <p:sp>
        <p:nvSpPr>
          <p:cNvPr id="159" name="Google Shape;159;p5"/>
          <p:cNvSpPr/>
          <p:nvPr/>
        </p:nvSpPr>
        <p:spPr>
          <a:xfrm>
            <a:off x="550606" y="3429000"/>
            <a:ext cx="2114338" cy="302183"/>
          </a:xfrm>
          <a:prstGeom prst="roundRect">
            <a:avLst>
              <a:gd name="adj" fmla="val 16667"/>
            </a:avLst>
          </a:prstGeom>
          <a:solidFill>
            <a:srgbClr val="17161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Goals</a:t>
            </a:r>
            <a:endParaRPr sz="1000" b="1" i="0" u="none" strike="noStrike" cap="none">
              <a:solidFill>
                <a:srgbClr val="000000"/>
              </a:solidFill>
              <a:latin typeface="Arial"/>
              <a:ea typeface="Arial"/>
              <a:cs typeface="Arial"/>
              <a:sym typeface="Arial"/>
            </a:endParaRPr>
          </a:p>
        </p:txBody>
      </p:sp>
      <p:sp>
        <p:nvSpPr>
          <p:cNvPr id="160" name="Google Shape;160;p5"/>
          <p:cNvSpPr txBox="1"/>
          <p:nvPr/>
        </p:nvSpPr>
        <p:spPr>
          <a:xfrm>
            <a:off x="858325" y="1268350"/>
            <a:ext cx="10366800" cy="20055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1800">
                <a:solidFill>
                  <a:schemeClr val="dk1"/>
                </a:solidFill>
                <a:latin typeface="Times New Roman"/>
                <a:ea typeface="Times New Roman"/>
                <a:cs typeface="Times New Roman"/>
                <a:sym typeface="Times New Roman"/>
              </a:rPr>
              <a:t>The objective of this project are</a:t>
            </a:r>
            <a:endParaRPr sz="1800">
              <a:solidFill>
                <a:schemeClr val="dk1"/>
              </a:solidFill>
              <a:latin typeface="Times New Roman"/>
              <a:ea typeface="Times New Roman"/>
              <a:cs typeface="Times New Roman"/>
              <a:sym typeface="Times New Roman"/>
            </a:endParaRPr>
          </a:p>
          <a:p>
            <a:pPr marL="457200" lvl="0" indent="-342900" algn="just"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To design and implement a byte-enable memory module using Verilog and SystemVerilog, optimizing memory usage by allowing selective access and modification of specific bytes within a larger word.</a:t>
            </a:r>
            <a:endParaRPr sz="1800">
              <a:solidFill>
                <a:schemeClr val="dk1"/>
              </a:solidFill>
              <a:latin typeface="Times New Roman"/>
              <a:ea typeface="Times New Roman"/>
              <a:cs typeface="Times New Roman"/>
              <a:sym typeface="Times New Roman"/>
            </a:endParaRPr>
          </a:p>
          <a:p>
            <a:pPr marL="457200" lvl="0" indent="-342900" algn="just"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To enhance data integrity, performance, and scalability in digital systems by providing a versatile and efficient memory access interface, ensuring robust control mechanisms and minimal latency.</a:t>
            </a:r>
            <a:endParaRPr sz="1800">
              <a:solidFill>
                <a:schemeClr val="dk1"/>
              </a:solidFill>
              <a:latin typeface="Times New Roman"/>
              <a:ea typeface="Times New Roman"/>
              <a:cs typeface="Times New Roman"/>
              <a:sym typeface="Times New Roman"/>
            </a:endParaRPr>
          </a:p>
          <a:p>
            <a:pPr marL="457200" lvl="0" indent="-342900" algn="just"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To contribute a comprehensive testing and validation framework using Verilog and SystemVerilog.</a:t>
            </a:r>
            <a:endParaRPr sz="180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endParaRPr sz="140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endParaRPr sz="1400" b="0" i="0" u="none" strike="noStrike" cap="none">
              <a:solidFill>
                <a:srgbClr val="000000"/>
              </a:solidFill>
              <a:latin typeface="Verdana"/>
              <a:ea typeface="Verdana"/>
              <a:cs typeface="Verdana"/>
              <a:sym typeface="Verdana"/>
            </a:endParaRPr>
          </a:p>
          <a:p>
            <a:pPr marL="0" marR="0" lvl="0" indent="0" algn="just" rtl="0">
              <a:lnSpc>
                <a:spcPct val="100000"/>
              </a:lnSpc>
              <a:spcBef>
                <a:spcPts val="0"/>
              </a:spcBef>
              <a:spcAft>
                <a:spcPts val="0"/>
              </a:spcAft>
              <a:buNone/>
            </a:pPr>
            <a:endParaRPr sz="1400" b="0" i="0" u="none" strike="noStrike" cap="none">
              <a:solidFill>
                <a:srgbClr val="000000"/>
              </a:solidFill>
              <a:latin typeface="Verdana"/>
              <a:ea typeface="Verdana"/>
              <a:cs typeface="Verdana"/>
              <a:sym typeface="Verdana"/>
            </a:endParaRPr>
          </a:p>
          <a:p>
            <a:pPr marL="0" marR="0" lvl="0" indent="0" algn="just" rtl="0">
              <a:lnSpc>
                <a:spcPct val="100000"/>
              </a:lnSpc>
              <a:spcBef>
                <a:spcPts val="0"/>
              </a:spcBef>
              <a:spcAft>
                <a:spcPts val="0"/>
              </a:spcAft>
              <a:buNone/>
            </a:pPr>
            <a:endParaRPr sz="1400" b="0" i="0" u="none" strike="noStrike" cap="none">
              <a:solidFill>
                <a:srgbClr val="000000"/>
              </a:solidFill>
              <a:latin typeface="Verdana"/>
              <a:ea typeface="Verdana"/>
              <a:cs typeface="Verdana"/>
              <a:sym typeface="Verdana"/>
            </a:endParaRPr>
          </a:p>
          <a:p>
            <a:pPr marL="0" marR="0" lvl="0" indent="0" algn="just" rtl="0">
              <a:lnSpc>
                <a:spcPct val="100000"/>
              </a:lnSpc>
              <a:spcBef>
                <a:spcPts val="0"/>
              </a:spcBef>
              <a:spcAft>
                <a:spcPts val="0"/>
              </a:spcAft>
              <a:buNone/>
            </a:pPr>
            <a:endParaRPr/>
          </a:p>
        </p:txBody>
      </p:sp>
      <p:sp>
        <p:nvSpPr>
          <p:cNvPr id="161" name="Google Shape;161;p5"/>
          <p:cNvSpPr txBox="1"/>
          <p:nvPr/>
        </p:nvSpPr>
        <p:spPr>
          <a:xfrm>
            <a:off x="1070125" y="3877028"/>
            <a:ext cx="9943200" cy="1893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700" b="0" i="0" u="none" strike="noStrike" cap="none" dirty="0">
                <a:solidFill>
                  <a:srgbClr val="000000"/>
                </a:solidFill>
                <a:latin typeface="Verdana"/>
                <a:ea typeface="Verdana"/>
                <a:cs typeface="Verdana"/>
                <a:sym typeface="Verdana"/>
              </a:rPr>
              <a:t>Main Goals </a:t>
            </a:r>
            <a:endParaRPr sz="1700" dirty="0"/>
          </a:p>
          <a:p>
            <a:pPr marL="457200" marR="0" lvl="0" indent="-342900" algn="just" rtl="0">
              <a:lnSpc>
                <a:spcPct val="100000"/>
              </a:lnSpc>
              <a:spcBef>
                <a:spcPts val="0"/>
              </a:spcBef>
              <a:spcAft>
                <a:spcPts val="0"/>
              </a:spcAft>
              <a:buSzPts val="1800"/>
              <a:buFont typeface="Times New Roman"/>
              <a:buChar char="●"/>
            </a:pPr>
            <a:r>
              <a:rPr lang="en-US" sz="1800" dirty="0">
                <a:latin typeface="Times New Roman"/>
                <a:ea typeface="Times New Roman"/>
                <a:cs typeface="Times New Roman"/>
                <a:sym typeface="Times New Roman"/>
              </a:rPr>
              <a:t>To optimize memory usage with selective byte-level access.</a:t>
            </a:r>
            <a:endParaRPr sz="1800" dirty="0">
              <a:latin typeface="Times New Roman"/>
              <a:ea typeface="Times New Roman"/>
              <a:cs typeface="Times New Roman"/>
              <a:sym typeface="Times New Roman"/>
            </a:endParaRPr>
          </a:p>
          <a:p>
            <a:pPr marL="457200" marR="0" lvl="0" indent="-342900" algn="just" rtl="0">
              <a:lnSpc>
                <a:spcPct val="100000"/>
              </a:lnSpc>
              <a:spcBef>
                <a:spcPts val="0"/>
              </a:spcBef>
              <a:spcAft>
                <a:spcPts val="0"/>
              </a:spcAft>
              <a:buSzPts val="1800"/>
              <a:buFont typeface="Times New Roman"/>
              <a:buChar char="●"/>
            </a:pPr>
            <a:r>
              <a:rPr lang="en-US" sz="1800" dirty="0">
                <a:latin typeface="Times New Roman"/>
                <a:ea typeface="Times New Roman"/>
                <a:cs typeface="Times New Roman"/>
                <a:sym typeface="Times New Roman"/>
              </a:rPr>
              <a:t>To improve performance with faster, precise byte modifications.</a:t>
            </a:r>
            <a:endParaRPr sz="1800" dirty="0">
              <a:latin typeface="Times New Roman"/>
              <a:ea typeface="Times New Roman"/>
              <a:cs typeface="Times New Roman"/>
              <a:sym typeface="Times New Roman"/>
            </a:endParaRPr>
          </a:p>
          <a:p>
            <a:pPr marL="457200" marR="0" lvl="0" indent="-342900" algn="just" rtl="0">
              <a:lnSpc>
                <a:spcPct val="100000"/>
              </a:lnSpc>
              <a:spcBef>
                <a:spcPts val="0"/>
              </a:spcBef>
              <a:spcAft>
                <a:spcPts val="0"/>
              </a:spcAft>
              <a:buSzPts val="1800"/>
              <a:buFont typeface="Times New Roman"/>
              <a:buChar char="●"/>
            </a:pPr>
            <a:r>
              <a:rPr lang="en-US" sz="1800" dirty="0">
                <a:latin typeface="Times New Roman"/>
                <a:ea typeface="Times New Roman"/>
                <a:cs typeface="Times New Roman"/>
                <a:sym typeface="Times New Roman"/>
              </a:rPr>
              <a:t>Reduce power consumption by accessing only necessary bytes.</a:t>
            </a:r>
            <a:endParaRPr sz="1800" dirty="0">
              <a:latin typeface="Times New Roman"/>
              <a:ea typeface="Times New Roman"/>
              <a:cs typeface="Times New Roman"/>
              <a:sym typeface="Times New Roman"/>
            </a:endParaRPr>
          </a:p>
          <a:p>
            <a:pPr marL="457200" marR="0" lvl="0" indent="-317500" algn="just" rtl="0">
              <a:lnSpc>
                <a:spcPct val="100000"/>
              </a:lnSpc>
              <a:spcBef>
                <a:spcPts val="0"/>
              </a:spcBef>
              <a:spcAft>
                <a:spcPts val="0"/>
              </a:spcAft>
              <a:buSzPts val="1400"/>
              <a:buFont typeface="Verdana"/>
              <a:buChar char="●"/>
            </a:pPr>
            <a:r>
              <a:rPr lang="en-US" sz="1800" dirty="0">
                <a:latin typeface="Times New Roman"/>
                <a:ea typeface="Times New Roman"/>
                <a:cs typeface="Times New Roman"/>
                <a:sym typeface="Times New Roman"/>
              </a:rPr>
              <a:t>Enhance data integrity and reliability with robust control mechanisms</a:t>
            </a:r>
            <a:r>
              <a:rPr lang="en-US" dirty="0">
                <a:latin typeface="Verdana"/>
                <a:ea typeface="Verdana"/>
                <a:cs typeface="Verdana"/>
                <a:sym typeface="Verdana"/>
              </a:rPr>
              <a:t>.</a:t>
            </a:r>
            <a:endParaRPr dirty="0">
              <a:latin typeface="Verdana"/>
              <a:ea typeface="Verdana"/>
              <a:cs typeface="Verdana"/>
              <a:sym typeface="Verdana"/>
            </a:endParaRPr>
          </a:p>
          <a:p>
            <a:pPr marL="914400" marR="0" lvl="0" indent="0" algn="l" rtl="0">
              <a:lnSpc>
                <a:spcPct val="100000"/>
              </a:lnSpc>
              <a:spcBef>
                <a:spcPts val="0"/>
              </a:spcBef>
              <a:spcAft>
                <a:spcPts val="0"/>
              </a:spcAft>
              <a:buNone/>
            </a:pPr>
            <a:endParaRPr dirty="0">
              <a:latin typeface="Verdana"/>
              <a:ea typeface="Verdana"/>
              <a:cs typeface="Verdana"/>
              <a:sym typeface="Verdana"/>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Verdana"/>
              <a:ea typeface="Verdana"/>
              <a:cs typeface="Verdana"/>
              <a:sym typeface="Verdana"/>
            </a:endParaRPr>
          </a:p>
        </p:txBody>
      </p:sp>
      <p:sp>
        <p:nvSpPr>
          <p:cNvPr id="162" name="Google Shape;162;p5"/>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6"/>
          <p:cNvPicPr preferRelativeResize="0"/>
          <p:nvPr/>
        </p:nvPicPr>
        <p:blipFill rotWithShape="1">
          <a:blip r:embed="rId3">
            <a:alphaModFix/>
          </a:blip>
          <a:srcRect l="22326" t="32664" r="11835" b="35100"/>
          <a:stretch/>
        </p:blipFill>
        <p:spPr>
          <a:xfrm>
            <a:off x="262467" y="258234"/>
            <a:ext cx="1504951" cy="423333"/>
          </a:xfrm>
          <a:prstGeom prst="rect">
            <a:avLst/>
          </a:prstGeom>
          <a:noFill/>
          <a:ln>
            <a:noFill/>
          </a:ln>
        </p:spPr>
      </p:pic>
      <p:grpSp>
        <p:nvGrpSpPr>
          <p:cNvPr id="168" name="Google Shape;168;p6"/>
          <p:cNvGrpSpPr/>
          <p:nvPr/>
        </p:nvGrpSpPr>
        <p:grpSpPr>
          <a:xfrm>
            <a:off x="11856720" y="140636"/>
            <a:ext cx="223520" cy="990718"/>
            <a:chOff x="11856720" y="140636"/>
            <a:chExt cx="223520" cy="990718"/>
          </a:xfrm>
        </p:grpSpPr>
        <p:grpSp>
          <p:nvGrpSpPr>
            <p:cNvPr id="169" name="Google Shape;169;p6"/>
            <p:cNvGrpSpPr/>
            <p:nvPr/>
          </p:nvGrpSpPr>
          <p:grpSpPr>
            <a:xfrm>
              <a:off x="11856720" y="660278"/>
              <a:ext cx="223520" cy="471076"/>
              <a:chOff x="9734551" y="3138055"/>
              <a:chExt cx="2457449" cy="1328450"/>
            </a:xfrm>
          </p:grpSpPr>
          <p:sp>
            <p:nvSpPr>
              <p:cNvPr id="170" name="Google Shape;170;p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71" name="Google Shape;171;p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72" name="Google Shape;172;p6"/>
            <p:cNvGrpSpPr/>
            <p:nvPr/>
          </p:nvGrpSpPr>
          <p:grpSpPr>
            <a:xfrm>
              <a:off x="11856720" y="140636"/>
              <a:ext cx="223520" cy="471076"/>
              <a:chOff x="9734551" y="3138055"/>
              <a:chExt cx="2457449" cy="1328450"/>
            </a:xfrm>
          </p:grpSpPr>
          <p:sp>
            <p:nvSpPr>
              <p:cNvPr id="173" name="Google Shape;173;p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74" name="Google Shape;174;p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175" name="Google Shape;175;p6" descr="A logo with text overlay&#10;&#10;Description automatically generated"/>
          <p:cNvPicPr preferRelativeResize="0"/>
          <p:nvPr/>
        </p:nvPicPr>
        <p:blipFill rotWithShape="1">
          <a:blip r:embed="rId4">
            <a:alphaModFix/>
          </a:blip>
          <a:srcRect l="37906" t="34096" r="9605" b="36394"/>
          <a:stretch/>
        </p:blipFill>
        <p:spPr>
          <a:xfrm>
            <a:off x="11125200" y="11945"/>
            <a:ext cx="1066800" cy="599768"/>
          </a:xfrm>
          <a:prstGeom prst="rect">
            <a:avLst/>
          </a:prstGeom>
          <a:noFill/>
          <a:ln>
            <a:noFill/>
          </a:ln>
        </p:spPr>
      </p:pic>
      <p:sp>
        <p:nvSpPr>
          <p:cNvPr id="176" name="Google Shape;176;p6"/>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Verdana"/>
                <a:ea typeface="Verdana"/>
                <a:cs typeface="Verdana"/>
                <a:sym typeface="Verdana"/>
              </a:rPr>
              <a:t>Gant Chart  - Milestones and Activities </a:t>
            </a:r>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Verdana"/>
                <a:ea typeface="Verdana"/>
                <a:cs typeface="Verdana"/>
                <a:sym typeface="Verdana"/>
              </a:rPr>
              <a:t>Resources : </a:t>
            </a:r>
            <a:r>
              <a:rPr lang="en-US" sz="1400" b="0" i="0" u="sng" strike="noStrike" cap="none">
                <a:solidFill>
                  <a:srgbClr val="000000"/>
                </a:solidFill>
                <a:latin typeface="Verdana"/>
                <a:ea typeface="Verdana"/>
                <a:cs typeface="Verdana"/>
                <a:sym typeface="Verdana"/>
                <a:hlinkClick r:id="rId5">
                  <a:extLst>
                    <a:ext uri="{A12FA001-AC4F-418D-AE19-62706E023703}">
                      <ahyp:hlinkClr xmlns:ahyp="http://schemas.microsoft.com/office/drawing/2018/hyperlinkcolor" val="tx"/>
                    </a:ext>
                  </a:extLst>
                </a:hlinkClick>
              </a:rPr>
              <a:t>https://www.officetimeline.com/gantt-chart/how-to-make/excel</a:t>
            </a:r>
            <a:r>
              <a:rPr lang="en-US" sz="1400" b="0" i="0" u="none" strike="noStrike" cap="none">
                <a:solidFill>
                  <a:srgbClr val="000000"/>
                </a:solidFill>
                <a:latin typeface="Verdana"/>
                <a:ea typeface="Verdana"/>
                <a:cs typeface="Verdana"/>
                <a:sym typeface="Verdana"/>
              </a:rPr>
              <a:t> &amp; </a:t>
            </a:r>
            <a:r>
              <a:rPr lang="en-US" sz="1400" b="0" i="0" u="sng" strike="noStrike" cap="none">
                <a:solidFill>
                  <a:srgbClr val="000000"/>
                </a:solidFill>
                <a:latin typeface="Verdana"/>
                <a:ea typeface="Verdana"/>
                <a:cs typeface="Verdana"/>
                <a:sym typeface="Verdana"/>
                <a:hlinkClick r:id="rId6">
                  <a:extLst>
                    <a:ext uri="{A12FA001-AC4F-418D-AE19-62706E023703}">
                      <ahyp:hlinkClr xmlns:ahyp="http://schemas.microsoft.com/office/drawing/2018/hyperlinkcolor" val="tx"/>
                    </a:ext>
                  </a:extLst>
                </a:hlinkClick>
              </a:rPr>
              <a:t>https://www.teamgantt.com/</a:t>
            </a:r>
            <a:endParaRPr>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1400"/>
              <a:buFont typeface="Arial"/>
              <a:buNone/>
            </a:pPr>
            <a:endParaRPr>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1400"/>
              <a:buFont typeface="Arial"/>
              <a:buNone/>
            </a:pPr>
            <a:endParaRPr>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Verdana"/>
                <a:ea typeface="Verdana"/>
                <a:cs typeface="Verdana"/>
                <a:sym typeface="Verdana"/>
              </a:rPr>
              <a:t> </a:t>
            </a:r>
            <a:endParaRPr/>
          </a:p>
        </p:txBody>
      </p:sp>
      <p:sp>
        <p:nvSpPr>
          <p:cNvPr id="177" name="Google Shape;177;p6"/>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178" name="Google Shape;178;p6"/>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Project Plan</a:t>
            </a:r>
            <a:endParaRPr sz="1400" b="0" i="0" u="none" strike="noStrike" cap="none">
              <a:solidFill>
                <a:srgbClr val="000000"/>
              </a:solidFill>
              <a:latin typeface="Arial"/>
              <a:ea typeface="Arial"/>
              <a:cs typeface="Arial"/>
              <a:sym typeface="Arial"/>
            </a:endParaRPr>
          </a:p>
        </p:txBody>
      </p:sp>
      <p:graphicFrame>
        <p:nvGraphicFramePr>
          <p:cNvPr id="179" name="Google Shape;179;p6"/>
          <p:cNvGraphicFramePr/>
          <p:nvPr>
            <p:extLst>
              <p:ext uri="{D42A27DB-BD31-4B8C-83A1-F6EECF244321}">
                <p14:modId xmlns:p14="http://schemas.microsoft.com/office/powerpoint/2010/main" val="3695803452"/>
              </p:ext>
            </p:extLst>
          </p:nvPr>
        </p:nvGraphicFramePr>
        <p:xfrm>
          <a:off x="844638" y="1591500"/>
          <a:ext cx="10826575" cy="2956350"/>
        </p:xfrm>
        <a:graphic>
          <a:graphicData uri="http://schemas.openxmlformats.org/drawingml/2006/table">
            <a:tbl>
              <a:tblPr>
                <a:noFill/>
                <a:tableStyleId>{A8A7C8FF-E876-498B-9A33-76BD7A8EB228}</a:tableStyleId>
              </a:tblPr>
              <a:tblGrid>
                <a:gridCol w="1716850">
                  <a:extLst>
                    <a:ext uri="{9D8B030D-6E8A-4147-A177-3AD203B41FA5}">
                      <a16:colId xmlns:a16="http://schemas.microsoft.com/office/drawing/2014/main" val="20000"/>
                    </a:ext>
                  </a:extLst>
                </a:gridCol>
                <a:gridCol w="2347050">
                  <a:extLst>
                    <a:ext uri="{9D8B030D-6E8A-4147-A177-3AD203B41FA5}">
                      <a16:colId xmlns:a16="http://schemas.microsoft.com/office/drawing/2014/main" val="20001"/>
                    </a:ext>
                  </a:extLst>
                </a:gridCol>
                <a:gridCol w="2024025">
                  <a:extLst>
                    <a:ext uri="{9D8B030D-6E8A-4147-A177-3AD203B41FA5}">
                      <a16:colId xmlns:a16="http://schemas.microsoft.com/office/drawing/2014/main" val="20002"/>
                    </a:ext>
                  </a:extLst>
                </a:gridCol>
                <a:gridCol w="47386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US"/>
                        <a:t>SL.NO</a:t>
                      </a:r>
                      <a:endParaRPr/>
                    </a:p>
                  </a:txBody>
                  <a:tcPr marL="91425" marR="91425" marT="91425" marB="91425">
                    <a:solidFill>
                      <a:srgbClr val="C9DAF8"/>
                    </a:solidFill>
                  </a:tcPr>
                </a:tc>
                <a:tc>
                  <a:txBody>
                    <a:bodyPr/>
                    <a:lstStyle/>
                    <a:p>
                      <a:pPr marL="0" lvl="0" indent="0" algn="ctr" rtl="0">
                        <a:spcBef>
                          <a:spcPts val="0"/>
                        </a:spcBef>
                        <a:spcAft>
                          <a:spcPts val="0"/>
                        </a:spcAft>
                        <a:buNone/>
                      </a:pPr>
                      <a:r>
                        <a:rPr lang="en-US"/>
                        <a:t>Start Date</a:t>
                      </a:r>
                      <a:endParaRPr/>
                    </a:p>
                  </a:txBody>
                  <a:tcPr marL="91425" marR="91425" marT="91425" marB="91425">
                    <a:solidFill>
                      <a:srgbClr val="C9DAF8"/>
                    </a:solidFill>
                  </a:tcPr>
                </a:tc>
                <a:tc>
                  <a:txBody>
                    <a:bodyPr/>
                    <a:lstStyle/>
                    <a:p>
                      <a:pPr marL="0" lvl="0" indent="0" algn="ctr" rtl="0">
                        <a:spcBef>
                          <a:spcPts val="0"/>
                        </a:spcBef>
                        <a:spcAft>
                          <a:spcPts val="0"/>
                        </a:spcAft>
                        <a:buNone/>
                      </a:pPr>
                      <a:r>
                        <a:rPr lang="en-US"/>
                        <a:t>End Date</a:t>
                      </a:r>
                      <a:endParaRPr/>
                    </a:p>
                  </a:txBody>
                  <a:tcPr marL="91425" marR="91425" marT="91425" marB="91425">
                    <a:solidFill>
                      <a:srgbClr val="C9DAF8"/>
                    </a:solidFill>
                  </a:tcPr>
                </a:tc>
                <a:tc>
                  <a:txBody>
                    <a:bodyPr/>
                    <a:lstStyle/>
                    <a:p>
                      <a:pPr marL="0" lvl="0" indent="0" algn="ctr" rtl="0">
                        <a:spcBef>
                          <a:spcPts val="0"/>
                        </a:spcBef>
                        <a:spcAft>
                          <a:spcPts val="0"/>
                        </a:spcAft>
                        <a:buNone/>
                      </a:pPr>
                      <a:r>
                        <a:rPr lang="en-US"/>
                        <a:t>Description</a:t>
                      </a:r>
                      <a:endParaRPr/>
                    </a:p>
                  </a:txBody>
                  <a:tcPr marL="91425" marR="91425" marT="91425" marB="91425">
                    <a:solidFill>
                      <a:srgbClr val="C9DAF8"/>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a:t>1</a:t>
                      </a:r>
                      <a:endParaRPr/>
                    </a:p>
                  </a:txBody>
                  <a:tcPr marL="91425" marR="91425" marT="91425" marB="91425">
                    <a:solidFill>
                      <a:srgbClr val="C9DAF8"/>
                    </a:solidFill>
                  </a:tcPr>
                </a:tc>
                <a:tc>
                  <a:txBody>
                    <a:bodyPr/>
                    <a:lstStyle/>
                    <a:p>
                      <a:pPr marL="0" lvl="0" indent="0" algn="l" rtl="0">
                        <a:spcBef>
                          <a:spcPts val="0"/>
                        </a:spcBef>
                        <a:spcAft>
                          <a:spcPts val="0"/>
                        </a:spcAft>
                        <a:buNone/>
                      </a:pPr>
                      <a:r>
                        <a:rPr lang="en-US"/>
                        <a:t>23-july-2024</a:t>
                      </a:r>
                      <a:endParaRPr/>
                    </a:p>
                  </a:txBody>
                  <a:tcPr marL="91425" marR="91425" marT="91425" marB="91425">
                    <a:solidFill>
                      <a:srgbClr val="C9DAF8"/>
                    </a:solidFill>
                  </a:tcPr>
                </a:tc>
                <a:tc>
                  <a:txBody>
                    <a:bodyPr/>
                    <a:lstStyle/>
                    <a:p>
                      <a:pPr marL="0" lvl="0" indent="0" algn="l" rtl="0">
                        <a:spcBef>
                          <a:spcPts val="0"/>
                        </a:spcBef>
                        <a:spcAft>
                          <a:spcPts val="0"/>
                        </a:spcAft>
                        <a:buNone/>
                      </a:pPr>
                      <a:r>
                        <a:rPr lang="en-US"/>
                        <a:t>24-july-2024</a:t>
                      </a:r>
                      <a:endParaRPr/>
                    </a:p>
                  </a:txBody>
                  <a:tcPr marL="91425" marR="91425" marT="91425" marB="91425">
                    <a:solidFill>
                      <a:srgbClr val="C9DAF8"/>
                    </a:solidFill>
                  </a:tcPr>
                </a:tc>
                <a:tc>
                  <a:txBody>
                    <a:bodyPr/>
                    <a:lstStyle/>
                    <a:p>
                      <a:pPr marL="0" lvl="0" indent="0" algn="ctr" rtl="0">
                        <a:spcBef>
                          <a:spcPts val="0"/>
                        </a:spcBef>
                        <a:spcAft>
                          <a:spcPts val="0"/>
                        </a:spcAft>
                        <a:buNone/>
                      </a:pPr>
                      <a:r>
                        <a:rPr lang="en-US" sz="1300" b="1">
                          <a:latin typeface="Times New Roman"/>
                          <a:ea typeface="Times New Roman"/>
                          <a:cs typeface="Times New Roman"/>
                          <a:sym typeface="Times New Roman"/>
                        </a:rPr>
                        <a:t>Gathering research papers and understanding the problem statement</a:t>
                      </a:r>
                      <a:endParaRPr sz="1300" b="1">
                        <a:latin typeface="Times New Roman"/>
                        <a:ea typeface="Times New Roman"/>
                        <a:cs typeface="Times New Roman"/>
                        <a:sym typeface="Times New Roman"/>
                      </a:endParaRPr>
                    </a:p>
                  </a:txBody>
                  <a:tcPr marL="91425" marR="91425" marT="91425" marB="91425">
                    <a:solidFill>
                      <a:srgbClr val="C9DAF8"/>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a:t>2</a:t>
                      </a:r>
                      <a:endParaRPr/>
                    </a:p>
                  </a:txBody>
                  <a:tcPr marL="91425" marR="91425" marT="91425" marB="91425">
                    <a:solidFill>
                      <a:srgbClr val="C9DAF8"/>
                    </a:solidFill>
                  </a:tcPr>
                </a:tc>
                <a:tc>
                  <a:txBody>
                    <a:bodyPr/>
                    <a:lstStyle/>
                    <a:p>
                      <a:pPr marL="0" lvl="0" indent="0" algn="l" rtl="0">
                        <a:spcBef>
                          <a:spcPts val="0"/>
                        </a:spcBef>
                        <a:spcAft>
                          <a:spcPts val="0"/>
                        </a:spcAft>
                        <a:buNone/>
                      </a:pPr>
                      <a:r>
                        <a:rPr lang="en-US"/>
                        <a:t>31-July-2024</a:t>
                      </a:r>
                      <a:endParaRPr/>
                    </a:p>
                  </a:txBody>
                  <a:tcPr marL="91425" marR="91425" marT="91425" marB="91425">
                    <a:solidFill>
                      <a:srgbClr val="C9DAF8"/>
                    </a:solidFill>
                  </a:tcPr>
                </a:tc>
                <a:tc>
                  <a:txBody>
                    <a:bodyPr/>
                    <a:lstStyle/>
                    <a:p>
                      <a:pPr marL="0" lvl="0" indent="0" algn="l" rtl="0">
                        <a:spcBef>
                          <a:spcPts val="0"/>
                        </a:spcBef>
                        <a:spcAft>
                          <a:spcPts val="0"/>
                        </a:spcAft>
                        <a:buNone/>
                      </a:pPr>
                      <a:r>
                        <a:rPr lang="en-US"/>
                        <a:t>19-july-2024</a:t>
                      </a:r>
                      <a:endParaRPr/>
                    </a:p>
                  </a:txBody>
                  <a:tcPr marL="91425" marR="91425" marT="91425" marB="91425">
                    <a:solidFill>
                      <a:srgbClr val="C9DAF8"/>
                    </a:solidFill>
                  </a:tcPr>
                </a:tc>
                <a:tc>
                  <a:txBody>
                    <a:bodyPr/>
                    <a:lstStyle/>
                    <a:p>
                      <a:pPr marL="0" lvl="0" indent="0" algn="ctr" rtl="0">
                        <a:lnSpc>
                          <a:spcPct val="115000"/>
                        </a:lnSpc>
                        <a:spcBef>
                          <a:spcPts val="0"/>
                        </a:spcBef>
                        <a:spcAft>
                          <a:spcPts val="0"/>
                        </a:spcAft>
                        <a:buNone/>
                      </a:pPr>
                      <a:r>
                        <a:rPr lang="en-US" sz="1300" b="1">
                          <a:solidFill>
                            <a:schemeClr val="dk1"/>
                          </a:solidFill>
                          <a:latin typeface="Times New Roman"/>
                          <a:ea typeface="Times New Roman"/>
                          <a:cs typeface="Times New Roman"/>
                          <a:sym typeface="Times New Roman"/>
                        </a:rPr>
                        <a:t>Abstract &amp; Research for the project</a:t>
                      </a:r>
                      <a:endParaRPr b="1">
                        <a:latin typeface="Times New Roman"/>
                        <a:ea typeface="Times New Roman"/>
                        <a:cs typeface="Times New Roman"/>
                        <a:sym typeface="Times New Roman"/>
                      </a:endParaRPr>
                    </a:p>
                  </a:txBody>
                  <a:tcPr marL="91425" marR="91425" marT="91425" marB="91425">
                    <a:solidFill>
                      <a:srgbClr val="C9DAF8"/>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a:t>3</a:t>
                      </a:r>
                      <a:endParaRPr/>
                    </a:p>
                  </a:txBody>
                  <a:tcPr marL="91425" marR="91425" marT="91425" marB="91425">
                    <a:solidFill>
                      <a:srgbClr val="C9DAF8"/>
                    </a:solidFill>
                  </a:tcPr>
                </a:tc>
                <a:tc>
                  <a:txBody>
                    <a:bodyPr/>
                    <a:lstStyle/>
                    <a:p>
                      <a:pPr marL="0" lvl="0" indent="0" algn="l" rtl="0">
                        <a:spcBef>
                          <a:spcPts val="0"/>
                        </a:spcBef>
                        <a:spcAft>
                          <a:spcPts val="0"/>
                        </a:spcAft>
                        <a:buNone/>
                      </a:pPr>
                      <a:r>
                        <a:rPr lang="en-US"/>
                        <a:t>22-july-2024</a:t>
                      </a:r>
                      <a:endParaRPr/>
                    </a:p>
                  </a:txBody>
                  <a:tcPr marL="91425" marR="91425" marT="91425" marB="91425">
                    <a:solidFill>
                      <a:srgbClr val="C9DAF8"/>
                    </a:solidFill>
                  </a:tcPr>
                </a:tc>
                <a:tc>
                  <a:txBody>
                    <a:bodyPr/>
                    <a:lstStyle/>
                    <a:p>
                      <a:pPr marL="0" lvl="0" indent="0" algn="l" rtl="0">
                        <a:spcBef>
                          <a:spcPts val="0"/>
                        </a:spcBef>
                        <a:spcAft>
                          <a:spcPts val="0"/>
                        </a:spcAft>
                        <a:buNone/>
                      </a:pPr>
                      <a:r>
                        <a:rPr lang="en-US"/>
                        <a:t>26-july-2024</a:t>
                      </a:r>
                      <a:endParaRPr/>
                    </a:p>
                  </a:txBody>
                  <a:tcPr marL="91425" marR="91425" marT="91425" marB="91425">
                    <a:solidFill>
                      <a:srgbClr val="C9DAF8"/>
                    </a:solidFill>
                  </a:tcPr>
                </a:tc>
                <a:tc>
                  <a:txBody>
                    <a:bodyPr/>
                    <a:lstStyle/>
                    <a:p>
                      <a:pPr marL="0" lvl="0" indent="0" algn="ctr" rtl="0">
                        <a:lnSpc>
                          <a:spcPct val="115000"/>
                        </a:lnSpc>
                        <a:spcBef>
                          <a:spcPts val="0"/>
                        </a:spcBef>
                        <a:spcAft>
                          <a:spcPts val="0"/>
                        </a:spcAft>
                        <a:buNone/>
                      </a:pPr>
                      <a:r>
                        <a:rPr lang="en-US" sz="1300" b="1">
                          <a:solidFill>
                            <a:schemeClr val="dk1"/>
                          </a:solidFill>
                          <a:latin typeface="Times New Roman"/>
                          <a:ea typeface="Times New Roman"/>
                          <a:cs typeface="Times New Roman"/>
                          <a:sym typeface="Times New Roman"/>
                        </a:rPr>
                        <a:t>Workflow of the project</a:t>
                      </a:r>
                      <a:endParaRPr>
                        <a:latin typeface="Times New Roman"/>
                        <a:ea typeface="Times New Roman"/>
                        <a:cs typeface="Times New Roman"/>
                        <a:sym typeface="Times New Roman"/>
                      </a:endParaRPr>
                    </a:p>
                  </a:txBody>
                  <a:tcPr marL="91425" marR="91425" marT="91425" marB="91425">
                    <a:solidFill>
                      <a:srgbClr val="C9DAF8"/>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a:t>4</a:t>
                      </a:r>
                      <a:endParaRPr/>
                    </a:p>
                  </a:txBody>
                  <a:tcPr marL="91425" marR="91425" marT="91425" marB="91425">
                    <a:solidFill>
                      <a:srgbClr val="C9DAF8"/>
                    </a:solidFill>
                  </a:tcPr>
                </a:tc>
                <a:tc>
                  <a:txBody>
                    <a:bodyPr/>
                    <a:lstStyle/>
                    <a:p>
                      <a:pPr marL="0" lvl="0" indent="0" algn="l" rtl="0">
                        <a:spcBef>
                          <a:spcPts val="0"/>
                        </a:spcBef>
                        <a:spcAft>
                          <a:spcPts val="0"/>
                        </a:spcAft>
                        <a:buNone/>
                      </a:pPr>
                      <a:r>
                        <a:rPr lang="en-US"/>
                        <a:t>26-july-2024</a:t>
                      </a:r>
                      <a:endParaRPr/>
                    </a:p>
                  </a:txBody>
                  <a:tcPr marL="91425" marR="91425" marT="91425" marB="91425">
                    <a:solidFill>
                      <a:srgbClr val="C9DAF8"/>
                    </a:solidFill>
                  </a:tcPr>
                </a:tc>
                <a:tc>
                  <a:txBody>
                    <a:bodyPr/>
                    <a:lstStyle/>
                    <a:p>
                      <a:pPr marL="0" lvl="0" indent="0" algn="l" rtl="0">
                        <a:spcBef>
                          <a:spcPts val="0"/>
                        </a:spcBef>
                        <a:spcAft>
                          <a:spcPts val="0"/>
                        </a:spcAft>
                        <a:buNone/>
                      </a:pPr>
                      <a:r>
                        <a:rPr lang="en-US"/>
                        <a:t>30-july-2024</a:t>
                      </a:r>
                      <a:endParaRPr/>
                    </a:p>
                  </a:txBody>
                  <a:tcPr marL="91425" marR="91425" marT="91425" marB="91425">
                    <a:solidFill>
                      <a:srgbClr val="C9DAF8"/>
                    </a:solidFill>
                  </a:tcPr>
                </a:tc>
                <a:tc>
                  <a:txBody>
                    <a:bodyPr/>
                    <a:lstStyle/>
                    <a:p>
                      <a:pPr marL="0" lvl="0" indent="0" algn="ctr" rtl="0">
                        <a:spcBef>
                          <a:spcPts val="0"/>
                        </a:spcBef>
                        <a:spcAft>
                          <a:spcPts val="0"/>
                        </a:spcAft>
                        <a:buNone/>
                      </a:pPr>
                      <a:r>
                        <a:rPr lang="en-US" sz="1300" b="1" dirty="0">
                          <a:latin typeface="Times New Roman"/>
                          <a:ea typeface="Times New Roman"/>
                          <a:cs typeface="Times New Roman"/>
                          <a:sym typeface="Times New Roman"/>
                        </a:rPr>
                        <a:t>Review-1</a:t>
                      </a:r>
                      <a:endParaRPr sz="1300" b="1" dirty="0">
                        <a:latin typeface="Times New Roman"/>
                        <a:ea typeface="Times New Roman"/>
                        <a:cs typeface="Times New Roman"/>
                        <a:sym typeface="Times New Roman"/>
                      </a:endParaRPr>
                    </a:p>
                  </a:txBody>
                  <a:tcPr marL="91425" marR="91425" marT="91425" marB="91425">
                    <a:solidFill>
                      <a:srgbClr val="C9DAF8"/>
                    </a:solidFill>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dirty="0"/>
                        <a:t>5</a:t>
                      </a:r>
                      <a:endParaRPr dirty="0"/>
                    </a:p>
                  </a:txBody>
                  <a:tcPr marL="91425" marR="91425" marT="91425" marB="91425">
                    <a:solidFill>
                      <a:srgbClr val="C9DAF8"/>
                    </a:solidFill>
                  </a:tcPr>
                </a:tc>
                <a:tc>
                  <a:txBody>
                    <a:bodyPr/>
                    <a:lstStyle/>
                    <a:p>
                      <a:pPr marL="0" lvl="0" indent="0" algn="l" rtl="0">
                        <a:spcBef>
                          <a:spcPts val="0"/>
                        </a:spcBef>
                        <a:spcAft>
                          <a:spcPts val="0"/>
                        </a:spcAft>
                        <a:buNone/>
                      </a:pPr>
                      <a:r>
                        <a:rPr lang="en-IN" sz="1400" b="0" i="0" u="none" strike="noStrike" cap="none" dirty="0">
                          <a:solidFill>
                            <a:srgbClr val="000000"/>
                          </a:solidFill>
                          <a:effectLst/>
                          <a:latin typeface="Arial"/>
                          <a:ea typeface="Arial"/>
                          <a:cs typeface="Arial"/>
                          <a:sym typeface="Arial"/>
                        </a:rPr>
                        <a:t>07-oct-2024</a:t>
                      </a:r>
                      <a:endParaRPr dirty="0"/>
                    </a:p>
                  </a:txBody>
                  <a:tcPr marL="91425" marR="91425" marT="91425" marB="91425">
                    <a:solidFill>
                      <a:srgbClr val="C9DAF8"/>
                    </a:solidFill>
                  </a:tcPr>
                </a:tc>
                <a:tc>
                  <a:txBody>
                    <a:bodyPr/>
                    <a:lstStyle/>
                    <a:p>
                      <a:pPr algn="l">
                        <a:lnSpc>
                          <a:spcPct val="115000"/>
                        </a:lnSpc>
                      </a:pPr>
                      <a:r>
                        <a:rPr lang="en-IN" sz="1600" b="0" dirty="0">
                          <a:solidFill>
                            <a:schemeClr val="tx1">
                              <a:lumMod val="95000"/>
                              <a:lumOff val="5000"/>
                            </a:schemeClr>
                          </a:solidFill>
                          <a:effectLst/>
                          <a:latin typeface="Times New Roman" panose="02020603050405020304" pitchFamily="18" charset="0"/>
                          <a:ea typeface="Times New Roman" panose="02020603050405020304" pitchFamily="18" charset="0"/>
                        </a:rPr>
                        <a:t>16-oct-2024</a:t>
                      </a:r>
                      <a:endParaRPr lang="en-IN" sz="1600" b="0" dirty="0">
                        <a:solidFill>
                          <a:schemeClr val="tx1">
                            <a:lumMod val="95000"/>
                            <a:lumOff val="5000"/>
                          </a:schemeClr>
                        </a:solidFill>
                        <a:effectLst/>
                        <a:latin typeface="Arial" panose="020B0604020202020204" pitchFamily="34" charset="0"/>
                        <a:ea typeface="Arial" panose="020B0604020202020204" pitchFamily="34" charset="0"/>
                      </a:endParaRPr>
                    </a:p>
                  </a:txBody>
                  <a:tcPr marL="68580" marR="68580" marT="0" marB="0">
                    <a:solidFill>
                      <a:srgbClr val="C9DAF8"/>
                    </a:solidFill>
                  </a:tcPr>
                </a:tc>
                <a:tc>
                  <a:txBody>
                    <a:bodyPr/>
                    <a:lstStyle/>
                    <a:p>
                      <a:pPr marL="0" lvl="0" indent="0" algn="ctr" rtl="0">
                        <a:spcBef>
                          <a:spcPts val="0"/>
                        </a:spcBef>
                        <a:spcAft>
                          <a:spcPts val="0"/>
                        </a:spcAft>
                        <a:buNone/>
                      </a:pPr>
                      <a:r>
                        <a:rPr lang="en-IN" sz="1400" b="0" i="0" u="none" strike="noStrike" cap="none" dirty="0">
                          <a:solidFill>
                            <a:srgbClr val="000000"/>
                          </a:solidFill>
                          <a:effectLst/>
                          <a:latin typeface="Arial"/>
                          <a:ea typeface="Arial"/>
                          <a:cs typeface="Arial"/>
                          <a:sym typeface="Arial"/>
                        </a:rPr>
                        <a:t>Exploring the other concepts of the Project.</a:t>
                      </a:r>
                      <a:endParaRPr sz="1300" b="1" dirty="0">
                        <a:latin typeface="Times New Roman"/>
                        <a:ea typeface="Times New Roman"/>
                        <a:cs typeface="Times New Roman"/>
                        <a:sym typeface="Times New Roman"/>
                      </a:endParaRPr>
                    </a:p>
                  </a:txBody>
                  <a:tcPr marL="91425" marR="91425" marT="91425" marB="91425">
                    <a:solidFill>
                      <a:srgbClr val="C9DAF8"/>
                    </a:solidFill>
                  </a:tcPr>
                </a:tc>
                <a:extLst>
                  <a:ext uri="{0D108BD9-81ED-4DB2-BD59-A6C34878D82A}">
                    <a16:rowId xmlns:a16="http://schemas.microsoft.com/office/drawing/2014/main" val="1332062831"/>
                  </a:ext>
                </a:extLst>
              </a:tr>
              <a:tr h="381000">
                <a:tc>
                  <a:txBody>
                    <a:bodyPr/>
                    <a:lstStyle/>
                    <a:p>
                      <a:pPr marL="0" lvl="0" indent="0" algn="ctr" rtl="0">
                        <a:spcBef>
                          <a:spcPts val="0"/>
                        </a:spcBef>
                        <a:spcAft>
                          <a:spcPts val="0"/>
                        </a:spcAft>
                        <a:buNone/>
                      </a:pPr>
                      <a:r>
                        <a:rPr lang="en-US" dirty="0"/>
                        <a:t>6</a:t>
                      </a:r>
                      <a:endParaRPr dirty="0"/>
                    </a:p>
                  </a:txBody>
                  <a:tcPr marL="91425" marR="91425" marT="91425" marB="91425">
                    <a:solidFill>
                      <a:srgbClr val="C9DAF8"/>
                    </a:solidFill>
                  </a:tcPr>
                </a:tc>
                <a:tc>
                  <a:txBody>
                    <a:bodyPr/>
                    <a:lstStyle/>
                    <a:p>
                      <a:pPr marL="0" lvl="0" indent="0" algn="l" rtl="0">
                        <a:spcBef>
                          <a:spcPts val="0"/>
                        </a:spcBef>
                        <a:spcAft>
                          <a:spcPts val="0"/>
                        </a:spcAft>
                        <a:buNone/>
                      </a:pPr>
                      <a:r>
                        <a:rPr lang="en-IN" sz="1400" b="0" i="0" u="none" strike="noStrike" cap="none" dirty="0">
                          <a:solidFill>
                            <a:srgbClr val="000000"/>
                          </a:solidFill>
                          <a:effectLst/>
                          <a:latin typeface="Arial"/>
                          <a:ea typeface="Arial"/>
                          <a:cs typeface="Arial"/>
                          <a:sym typeface="Arial"/>
                        </a:rPr>
                        <a:t>17-oct-2024</a:t>
                      </a:r>
                      <a:endParaRPr dirty="0"/>
                    </a:p>
                  </a:txBody>
                  <a:tcPr marL="91425" marR="91425" marT="91425" marB="91425">
                    <a:solidFill>
                      <a:srgbClr val="C9DAF8"/>
                    </a:solidFill>
                  </a:tcPr>
                </a:tc>
                <a:tc>
                  <a:txBody>
                    <a:bodyPr/>
                    <a:lstStyle/>
                    <a:p>
                      <a:pPr marL="0" lvl="0" indent="0" algn="l" rtl="0">
                        <a:spcBef>
                          <a:spcPts val="0"/>
                        </a:spcBef>
                        <a:spcAft>
                          <a:spcPts val="0"/>
                        </a:spcAft>
                        <a:buNone/>
                      </a:pPr>
                      <a:r>
                        <a:rPr lang="en-IN" sz="1400" b="0" i="0" u="none" strike="noStrike" cap="none" dirty="0">
                          <a:solidFill>
                            <a:srgbClr val="000000"/>
                          </a:solidFill>
                          <a:effectLst/>
                          <a:latin typeface="Arial"/>
                          <a:ea typeface="Arial"/>
                          <a:cs typeface="Arial"/>
                          <a:sym typeface="Arial"/>
                        </a:rPr>
                        <a:t>18-oct-2024</a:t>
                      </a:r>
                      <a:endParaRPr dirty="0"/>
                    </a:p>
                  </a:txBody>
                  <a:tcPr marL="91425" marR="91425" marT="91425" marB="91425">
                    <a:solidFill>
                      <a:srgbClr val="C9DAF8"/>
                    </a:solidFill>
                  </a:tcPr>
                </a:tc>
                <a:tc>
                  <a:txBody>
                    <a:bodyPr/>
                    <a:lstStyle/>
                    <a:p>
                      <a:pPr marL="0" lvl="0" indent="0" algn="ctr" rtl="0">
                        <a:spcBef>
                          <a:spcPts val="0"/>
                        </a:spcBef>
                        <a:spcAft>
                          <a:spcPts val="0"/>
                        </a:spcAft>
                        <a:buNone/>
                      </a:pPr>
                      <a:r>
                        <a:rPr lang="en-IN" sz="1400" b="0" i="0" u="none" strike="noStrike" cap="none" dirty="0">
                          <a:solidFill>
                            <a:srgbClr val="000000"/>
                          </a:solidFill>
                          <a:effectLst/>
                          <a:latin typeface="Arial"/>
                          <a:ea typeface="Arial"/>
                          <a:cs typeface="Arial"/>
                          <a:sym typeface="Arial"/>
                        </a:rPr>
                        <a:t>Review-2</a:t>
                      </a:r>
                      <a:endParaRPr sz="1300" b="1" dirty="0">
                        <a:latin typeface="Times New Roman"/>
                        <a:ea typeface="Times New Roman"/>
                        <a:cs typeface="Times New Roman"/>
                        <a:sym typeface="Times New Roman"/>
                      </a:endParaRPr>
                    </a:p>
                  </a:txBody>
                  <a:tcPr marL="91425" marR="91425" marT="91425" marB="91425">
                    <a:solidFill>
                      <a:srgbClr val="C9DAF8"/>
                    </a:solidFill>
                  </a:tcPr>
                </a:tc>
                <a:extLst>
                  <a:ext uri="{0D108BD9-81ED-4DB2-BD59-A6C34878D82A}">
                    <a16:rowId xmlns:a16="http://schemas.microsoft.com/office/drawing/2014/main" val="2671305719"/>
                  </a:ext>
                </a:extLst>
              </a:tr>
            </a:tbl>
          </a:graphicData>
        </a:graphic>
      </p:graphicFrame>
      <p:sp>
        <p:nvSpPr>
          <p:cNvPr id="180" name="Google Shape;180;p6"/>
          <p:cNvSpPr txBox="1"/>
          <p:nvPr/>
        </p:nvSpPr>
        <p:spPr>
          <a:xfrm>
            <a:off x="6838175" y="6193625"/>
            <a:ext cx="5372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7"/>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186" name="Google Shape;186;p7"/>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Literature Survey</a:t>
            </a:r>
            <a:endParaRPr sz="1400" b="0" i="0" u="none" strike="noStrike" cap="none">
              <a:solidFill>
                <a:srgbClr val="000000"/>
              </a:solidFill>
              <a:latin typeface="Arial"/>
              <a:ea typeface="Arial"/>
              <a:cs typeface="Arial"/>
              <a:sym typeface="Arial"/>
            </a:endParaRPr>
          </a:p>
        </p:txBody>
      </p:sp>
      <p:sp>
        <p:nvSpPr>
          <p:cNvPr id="187" name="Google Shape;187;p7"/>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Key Publications </a:t>
            </a:r>
            <a:endParaRPr/>
          </a:p>
          <a:p>
            <a:pPr marL="457200" lvl="0" indent="-323850" algn="l" rtl="0">
              <a:lnSpc>
                <a:spcPct val="115000"/>
              </a:lnSpc>
              <a:spcBef>
                <a:spcPts val="0"/>
              </a:spcBef>
              <a:spcAft>
                <a:spcPts val="0"/>
              </a:spcAft>
              <a:buClr>
                <a:schemeClr val="dk1"/>
              </a:buClr>
              <a:buSzPts val="1500"/>
              <a:buFont typeface="Times New Roman"/>
              <a:buChar char="●"/>
            </a:pPr>
            <a:r>
              <a:rPr lang="en-US" sz="1500">
                <a:solidFill>
                  <a:schemeClr val="dk1"/>
                </a:solidFill>
                <a:latin typeface="Times New Roman"/>
                <a:ea typeface="Times New Roman"/>
                <a:cs typeface="Times New Roman"/>
                <a:sym typeface="Times New Roman"/>
              </a:rPr>
              <a:t>Advancing cryptographic security: a novel hybrid AES-RSA model with byte-level tokenization, Apr 16, 2024</a:t>
            </a:r>
            <a:endParaRPr sz="1500">
              <a:solidFill>
                <a:schemeClr val="dk1"/>
              </a:solidFill>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en-US" sz="1500">
                <a:solidFill>
                  <a:schemeClr val="dk1"/>
                </a:solidFill>
                <a:latin typeface="Times New Roman"/>
                <a:ea typeface="Times New Roman"/>
                <a:cs typeface="Times New Roman"/>
                <a:sym typeface="Times New Roman"/>
              </a:rPr>
              <a:t>Optimizing Systems for Byte-Addressable NVM by Reducing Bit Flipping, February, 2019</a:t>
            </a:r>
            <a:endParaRPr sz="1500">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dk1"/>
              </a:buClr>
              <a:buSzPts val="1400"/>
              <a:buFont typeface="Times New Roman"/>
              <a:buChar char="●"/>
            </a:pPr>
            <a:r>
              <a:rPr lang="en-US" sz="1500">
                <a:solidFill>
                  <a:schemeClr val="dk1"/>
                </a:solidFill>
                <a:latin typeface="Times New Roman"/>
                <a:ea typeface="Times New Roman"/>
                <a:cs typeface="Times New Roman"/>
                <a:sym typeface="Times New Roman"/>
              </a:rPr>
              <a:t>Design and Implementation of Memory Controller for Byte Access from Data Memory for SoC's Devices, </a:t>
            </a:r>
            <a:r>
              <a:rPr lang="en-US" sz="1700">
                <a:solidFill>
                  <a:schemeClr val="dk1"/>
                </a:solidFill>
                <a:latin typeface="Times New Roman"/>
                <a:ea typeface="Times New Roman"/>
                <a:cs typeface="Times New Roman"/>
                <a:sym typeface="Times New Roman"/>
              </a:rPr>
              <a:t>July, 2024</a:t>
            </a:r>
            <a:endParaRPr sz="1500">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dk1"/>
              </a:buClr>
              <a:buSzPts val="1400"/>
              <a:buFont typeface="Times New Roman"/>
              <a:buChar char="●"/>
            </a:pPr>
            <a:r>
              <a:rPr lang="en-US" sz="1500">
                <a:solidFill>
                  <a:schemeClr val="dk1"/>
                </a:solidFill>
                <a:latin typeface="Times New Roman"/>
                <a:ea typeface="Times New Roman"/>
                <a:cs typeface="Times New Roman"/>
                <a:sym typeface="Times New Roman"/>
              </a:rPr>
              <a:t>20nm High-density single-port and dual-port SRAMa with worldline-voltage-adjustments system for read/write assists, 06 March 2014</a:t>
            </a:r>
            <a:r>
              <a:rPr lang="en-US" sz="1300">
                <a:solidFill>
                  <a:schemeClr val="dk1"/>
                </a:solidFill>
                <a:latin typeface="Times New Roman"/>
                <a:ea typeface="Times New Roman"/>
                <a:cs typeface="Times New Roman"/>
                <a:sym typeface="Times New Roman"/>
              </a:rPr>
              <a:t>.</a:t>
            </a:r>
            <a:endParaRPr sz="1300">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dk1"/>
              </a:buClr>
              <a:buSzPts val="1400"/>
              <a:buFont typeface="Times New Roman"/>
              <a:buChar char="●"/>
            </a:pPr>
            <a:r>
              <a:rPr lang="en-US" sz="1500">
                <a:solidFill>
                  <a:schemeClr val="dk1"/>
                </a:solidFill>
                <a:latin typeface="Times New Roman"/>
                <a:ea typeface="Times New Roman"/>
                <a:cs typeface="Times New Roman"/>
                <a:sym typeface="Times New Roman"/>
              </a:rPr>
              <a:t>A 45-nm Single-port and Dual-port SRAM family with Robust Read/Write Stabilizing Circuitry under DVFS Environment., 01 August 2008.</a:t>
            </a:r>
            <a:endParaRPr sz="1300" i="0" u="none" strike="noStrike" cap="none">
              <a:solidFill>
                <a:schemeClr val="dk1"/>
              </a:solidFill>
              <a:latin typeface="Times New Roman"/>
              <a:ea typeface="Times New Roman"/>
              <a:cs typeface="Times New Roman"/>
              <a:sym typeface="Times New Roman"/>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erdana"/>
              <a:ea typeface="Verdana"/>
              <a:cs typeface="Verdana"/>
              <a:sym typeface="Verdana"/>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Key Resources – Whitepaper| Application Notes |  Datasheet| Others</a:t>
            </a:r>
            <a:endParaRPr/>
          </a:p>
          <a:p>
            <a:pPr marL="457200" marR="0" lvl="0" indent="-330200" algn="l" rtl="0">
              <a:lnSpc>
                <a:spcPct val="100000"/>
              </a:lnSpc>
              <a:spcBef>
                <a:spcPts val="0"/>
              </a:spcBef>
              <a:spcAft>
                <a:spcPts val="0"/>
              </a:spcAft>
              <a:buClr>
                <a:schemeClr val="dk1"/>
              </a:buClr>
              <a:buSzPts val="1600"/>
              <a:buChar char="●"/>
            </a:pPr>
            <a:r>
              <a:rPr lang="en-US" sz="1600">
                <a:solidFill>
                  <a:schemeClr val="dk1"/>
                </a:solidFill>
              </a:rPr>
              <a:t>Xilinx Vivado</a:t>
            </a:r>
            <a:endParaRPr sz="1600">
              <a:solidFill>
                <a:schemeClr val="dk1"/>
              </a:solidFill>
            </a:endParaRPr>
          </a:p>
          <a:p>
            <a:pPr marL="457200" marR="0" lvl="0" indent="-330200" algn="l" rtl="0">
              <a:lnSpc>
                <a:spcPct val="100000"/>
              </a:lnSpc>
              <a:spcBef>
                <a:spcPts val="0"/>
              </a:spcBef>
              <a:spcAft>
                <a:spcPts val="0"/>
              </a:spcAft>
              <a:buClr>
                <a:schemeClr val="dk1"/>
              </a:buClr>
              <a:buSzPts val="1600"/>
              <a:buChar char="●"/>
            </a:pPr>
            <a:r>
              <a:rPr lang="en-US" sz="1600">
                <a:solidFill>
                  <a:schemeClr val="dk1"/>
                </a:solidFill>
              </a:rPr>
              <a:t>FPGA Kit</a:t>
            </a:r>
            <a:endParaRPr sz="1600">
              <a:solidFill>
                <a:schemeClr val="dk1"/>
              </a:solidFil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erdana"/>
              <a:ea typeface="Verdana"/>
              <a:cs typeface="Verdana"/>
              <a:sym typeface="Verdana"/>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Existing Implementations – Products| Opensource| GitHub etc </a:t>
            </a:r>
            <a:endParaRPr sz="1400" b="1"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b="1">
              <a:latin typeface="Verdana"/>
              <a:ea typeface="Verdana"/>
              <a:cs typeface="Verdana"/>
              <a:sym typeface="Verdana"/>
            </a:endParaRPr>
          </a:p>
          <a:p>
            <a:pPr marL="457200" marR="0" lvl="0" indent="-317500" algn="l" rtl="0">
              <a:lnSpc>
                <a:spcPct val="100000"/>
              </a:lnSpc>
              <a:spcBef>
                <a:spcPts val="0"/>
              </a:spcBef>
              <a:spcAft>
                <a:spcPts val="0"/>
              </a:spcAft>
              <a:buSzPts val="1400"/>
              <a:buFont typeface="Verdana"/>
              <a:buChar char="●"/>
            </a:pPr>
            <a:r>
              <a:rPr lang="en-US">
                <a:latin typeface="Verdana"/>
                <a:ea typeface="Verdana"/>
                <a:cs typeface="Verdana"/>
                <a:sym typeface="Verdana"/>
              </a:rPr>
              <a:t>Embedded Memory (RAM: 1-PORT, RAM: 2-PORT, ROM: 1-PORT, and ROM: 2-PORT) User Guide by Intel.</a:t>
            </a:r>
            <a:endParaRPr>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76998-1530-3FF9-A13E-B2BD5D5BC52F}"/>
              </a:ext>
            </a:extLst>
          </p:cNvPr>
          <p:cNvSpPr>
            <a:spLocks noGrp="1"/>
          </p:cNvSpPr>
          <p:nvPr>
            <p:ph type="title"/>
          </p:nvPr>
        </p:nvSpPr>
        <p:spPr>
          <a:xfrm>
            <a:off x="3726424" y="217642"/>
            <a:ext cx="4454013" cy="362462"/>
          </a:xfrm>
        </p:spPr>
        <p:txBody>
          <a:bodyPr>
            <a:noAutofit/>
          </a:bodyPr>
          <a:lstStyle/>
          <a:p>
            <a:pPr algn="ctr"/>
            <a:r>
              <a:rPr lang="en-US" sz="2800" dirty="0">
                <a:latin typeface="Times New Roman" panose="02020603050405020304" pitchFamily="18" charset="0"/>
                <a:cs typeface="Times New Roman" panose="02020603050405020304" pitchFamily="18" charset="0"/>
              </a:rPr>
              <a:t>Literature Survey</a:t>
            </a:r>
            <a:endParaRPr lang="en-IN" sz="2800"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AC51552C-9F93-1BEF-C0A4-F508EEA64D9E}"/>
              </a:ext>
            </a:extLst>
          </p:cNvPr>
          <p:cNvGraphicFramePr>
            <a:graphicFrameLocks noGrp="1"/>
          </p:cNvGraphicFramePr>
          <p:nvPr>
            <p:ph idx="1"/>
            <p:extLst>
              <p:ext uri="{D42A27DB-BD31-4B8C-83A1-F6EECF244321}">
                <p14:modId xmlns:p14="http://schemas.microsoft.com/office/powerpoint/2010/main" val="714747129"/>
              </p:ext>
            </p:extLst>
          </p:nvPr>
        </p:nvGraphicFramePr>
        <p:xfrm>
          <a:off x="0" y="1149024"/>
          <a:ext cx="12192001" cy="5679479"/>
        </p:xfrm>
        <a:graphic>
          <a:graphicData uri="http://schemas.openxmlformats.org/drawingml/2006/table">
            <a:tbl>
              <a:tblPr firstRow="1" bandRow="1">
                <a:tableStyleId>{073A0DAA-6AF3-43AB-8588-CEC1D06C72B9}</a:tableStyleId>
              </a:tblPr>
              <a:tblGrid>
                <a:gridCol w="598356">
                  <a:extLst>
                    <a:ext uri="{9D8B030D-6E8A-4147-A177-3AD203B41FA5}">
                      <a16:colId xmlns:a16="http://schemas.microsoft.com/office/drawing/2014/main" val="1277582463"/>
                    </a:ext>
                  </a:extLst>
                </a:gridCol>
                <a:gridCol w="2166603">
                  <a:extLst>
                    <a:ext uri="{9D8B030D-6E8A-4147-A177-3AD203B41FA5}">
                      <a16:colId xmlns:a16="http://schemas.microsoft.com/office/drawing/2014/main" val="3130952183"/>
                    </a:ext>
                  </a:extLst>
                </a:gridCol>
                <a:gridCol w="1780035">
                  <a:extLst>
                    <a:ext uri="{9D8B030D-6E8A-4147-A177-3AD203B41FA5}">
                      <a16:colId xmlns:a16="http://schemas.microsoft.com/office/drawing/2014/main" val="3587360140"/>
                    </a:ext>
                  </a:extLst>
                </a:gridCol>
                <a:gridCol w="3907766">
                  <a:extLst>
                    <a:ext uri="{9D8B030D-6E8A-4147-A177-3AD203B41FA5}">
                      <a16:colId xmlns:a16="http://schemas.microsoft.com/office/drawing/2014/main" val="1034844938"/>
                    </a:ext>
                  </a:extLst>
                </a:gridCol>
                <a:gridCol w="2765335">
                  <a:extLst>
                    <a:ext uri="{9D8B030D-6E8A-4147-A177-3AD203B41FA5}">
                      <a16:colId xmlns:a16="http://schemas.microsoft.com/office/drawing/2014/main" val="3051126614"/>
                    </a:ext>
                  </a:extLst>
                </a:gridCol>
                <a:gridCol w="973906">
                  <a:extLst>
                    <a:ext uri="{9D8B030D-6E8A-4147-A177-3AD203B41FA5}">
                      <a16:colId xmlns:a16="http://schemas.microsoft.com/office/drawing/2014/main" val="343111433"/>
                    </a:ext>
                  </a:extLst>
                </a:gridCol>
              </a:tblGrid>
              <a:tr h="1251410">
                <a:tc>
                  <a:txBody>
                    <a:bodyPr/>
                    <a:lstStyle/>
                    <a:p>
                      <a:pPr algn="ctr"/>
                      <a:r>
                        <a:rPr lang="en-US" dirty="0"/>
                        <a:t>SL.NO</a:t>
                      </a:r>
                      <a:endParaRPr lang="en-IN" dirty="0"/>
                    </a:p>
                  </a:txBody>
                  <a:tcPr/>
                </a:tc>
                <a:tc>
                  <a:txBody>
                    <a:bodyPr/>
                    <a:lstStyle/>
                    <a:p>
                      <a:pPr algn="ctr"/>
                      <a:r>
                        <a:rPr lang="en-US" dirty="0"/>
                        <a:t>TITLE</a:t>
                      </a:r>
                      <a:endParaRPr lang="en-IN" dirty="0"/>
                    </a:p>
                  </a:txBody>
                  <a:tcPr/>
                </a:tc>
                <a:tc>
                  <a:txBody>
                    <a:bodyPr/>
                    <a:lstStyle/>
                    <a:p>
                      <a:pPr algn="ctr"/>
                      <a:r>
                        <a:rPr lang="en-US" dirty="0"/>
                        <a:t>YEAR</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TECHNOLOGY</a:t>
                      </a:r>
                      <a:endParaRPr lang="en-IN" dirty="0"/>
                    </a:p>
                    <a:p>
                      <a:pPr algn="ct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DRAWBACKS</a:t>
                      </a:r>
                      <a:endParaRPr lang="en-IN" sz="1800" dirty="0"/>
                    </a:p>
                    <a:p>
                      <a:pPr algn="ctr"/>
                      <a:endParaRPr lang="en-US" dirty="0"/>
                    </a:p>
                  </a:txBody>
                  <a:tcPr/>
                </a:tc>
                <a:tc>
                  <a:txBody>
                    <a:bodyPr/>
                    <a:lstStyle/>
                    <a:p>
                      <a:pPr algn="ctr"/>
                      <a:r>
                        <a:rPr lang="en-US" sz="1800" dirty="0"/>
                        <a:t>LINK</a:t>
                      </a:r>
                      <a:endParaRPr lang="en-IN" sz="1800" dirty="0"/>
                    </a:p>
                  </a:txBody>
                  <a:tcPr/>
                </a:tc>
                <a:extLst>
                  <a:ext uri="{0D108BD9-81ED-4DB2-BD59-A6C34878D82A}">
                    <a16:rowId xmlns:a16="http://schemas.microsoft.com/office/drawing/2014/main" val="1677888133"/>
                  </a:ext>
                </a:extLst>
              </a:tr>
              <a:tr h="4428069">
                <a:tc>
                  <a:txBody>
                    <a:bodyPr/>
                    <a:lstStyle/>
                    <a:p>
                      <a:pPr algn="ctr"/>
                      <a:r>
                        <a:rPr lang="en-US" dirty="0"/>
                        <a:t>1.</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2.</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70C0"/>
                          </a:solidFill>
                          <a:latin typeface="Times New Roman" panose="02020603050405020304" pitchFamily="18" charset="0"/>
                          <a:cs typeface="Times New Roman" panose="02020603050405020304" pitchFamily="18" charset="0"/>
                        </a:rPr>
                        <a:t>Advancing cryptographic security: a novel hybrid AES-RSA model with byte-level tokenization.</a:t>
                      </a:r>
                      <a:endParaRPr lang="en-US" sz="1800" b="0" i="0" u="none" strike="noStrike" kern="1200" dirty="0">
                        <a:solidFill>
                          <a:srgbClr val="0070C0"/>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p>
                      <a:pPr algn="l"/>
                      <a:endParaRPr lang="en-US" dirty="0">
                        <a:solidFill>
                          <a:srgbClr val="0070C0"/>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0070C0"/>
                          </a:solidFill>
                          <a:effectLst/>
                          <a:latin typeface="Times New Roman" panose="02020603050405020304" pitchFamily="18" charset="0"/>
                          <a:ea typeface="+mn-ea"/>
                          <a:cs typeface="Times New Roman" panose="02020603050405020304" pitchFamily="18" charset="0"/>
                        </a:rPr>
                        <a:t>Design and Implementation of Memory Controller for Byte Access from Data Memory for SoC's Devices</a:t>
                      </a:r>
                    </a:p>
                  </a:txBody>
                  <a:tcPr/>
                </a:tc>
                <a:tc>
                  <a:txBody>
                    <a:bodyPr/>
                    <a:lstStyle/>
                    <a:p>
                      <a:pPr marL="0" indent="0" algn="ctr">
                        <a:buFont typeface="Arial" panose="020B0604020202020204" pitchFamily="34" charset="0"/>
                        <a:buNone/>
                      </a:pPr>
                      <a:r>
                        <a:rPr lang="en-IN" sz="1600" b="1" dirty="0"/>
                        <a:t>Apr 16, 2024</a:t>
                      </a:r>
                      <a:endParaRPr lang="en-US" sz="1600" b="1" i="0" u="none" strike="noStrike" kern="1200" dirty="0">
                        <a:solidFill>
                          <a:schemeClr val="dk1"/>
                        </a:solidFill>
                        <a:effectLst/>
                        <a:latin typeface="+mn-lt"/>
                        <a:ea typeface="+mn-ea"/>
                        <a:cs typeface="+mn-cs"/>
                      </a:endParaRPr>
                    </a:p>
                    <a:p>
                      <a:pPr marL="0" indent="0" algn="ctr">
                        <a:buFont typeface="Arial" panose="020B0604020202020204" pitchFamily="34" charset="0"/>
                        <a:buNone/>
                      </a:pPr>
                      <a:endParaRPr lang="en-US" sz="1400" b="0" i="0" u="none" strike="noStrike" kern="1200" dirty="0">
                        <a:solidFill>
                          <a:schemeClr val="dk1"/>
                        </a:solidFill>
                        <a:effectLst/>
                        <a:latin typeface="+mn-lt"/>
                        <a:ea typeface="+mn-ea"/>
                        <a:cs typeface="+mn-cs"/>
                      </a:endParaRPr>
                    </a:p>
                    <a:p>
                      <a:pPr marL="0" indent="0" algn="ctr">
                        <a:buFont typeface="Arial" panose="020B0604020202020204" pitchFamily="34" charset="0"/>
                        <a:buNone/>
                      </a:pPr>
                      <a:endParaRPr lang="en-US" sz="1400" b="0" i="0" u="none" strike="noStrike" kern="1200" dirty="0">
                        <a:solidFill>
                          <a:schemeClr val="dk1"/>
                        </a:solidFill>
                        <a:effectLst/>
                        <a:latin typeface="+mn-lt"/>
                        <a:ea typeface="+mn-ea"/>
                        <a:cs typeface="+mn-cs"/>
                      </a:endParaRPr>
                    </a:p>
                    <a:p>
                      <a:pPr marL="0" indent="0" algn="ctr">
                        <a:buFont typeface="Arial" panose="020B0604020202020204" pitchFamily="34" charset="0"/>
                        <a:buNone/>
                      </a:pPr>
                      <a:endParaRPr lang="en-US" sz="1400" b="0" i="0" u="none" strike="noStrike" kern="1200" dirty="0">
                        <a:solidFill>
                          <a:schemeClr val="dk1"/>
                        </a:solidFill>
                        <a:effectLst/>
                        <a:latin typeface="+mn-lt"/>
                        <a:ea typeface="+mn-ea"/>
                        <a:cs typeface="+mn-cs"/>
                      </a:endParaRPr>
                    </a:p>
                    <a:p>
                      <a:pPr marL="0" indent="0" algn="ctr">
                        <a:buFont typeface="Arial" panose="020B0604020202020204" pitchFamily="34" charset="0"/>
                        <a:buNone/>
                      </a:pPr>
                      <a:endParaRPr lang="en-US" sz="1400" b="0" i="0" u="none" strike="noStrike" kern="1200" dirty="0">
                        <a:solidFill>
                          <a:schemeClr val="dk1"/>
                        </a:solidFill>
                        <a:effectLst/>
                        <a:latin typeface="+mn-lt"/>
                        <a:ea typeface="+mn-ea"/>
                        <a:cs typeface="+mn-cs"/>
                      </a:endParaRPr>
                    </a:p>
                    <a:p>
                      <a:pPr marL="0" indent="0" algn="ctr">
                        <a:buFont typeface="Arial" panose="020B0604020202020204" pitchFamily="34" charset="0"/>
                        <a:buNone/>
                      </a:pPr>
                      <a:endParaRPr lang="en-US" sz="1400" b="0" i="0" u="none" strike="noStrike" kern="1200" dirty="0">
                        <a:solidFill>
                          <a:schemeClr val="dk1"/>
                        </a:solidFill>
                        <a:effectLst/>
                        <a:latin typeface="+mn-lt"/>
                        <a:ea typeface="+mn-ea"/>
                        <a:cs typeface="+mn-cs"/>
                      </a:endParaRPr>
                    </a:p>
                    <a:p>
                      <a:pPr marL="0" indent="0" algn="ctr">
                        <a:buFont typeface="Arial" panose="020B0604020202020204" pitchFamily="34" charset="0"/>
                        <a:buNone/>
                      </a:pPr>
                      <a:endParaRPr lang="en-US" sz="1400" b="0" i="0" u="none" strike="noStrike" kern="1200" dirty="0">
                        <a:solidFill>
                          <a:schemeClr val="dk1"/>
                        </a:solidFill>
                        <a:effectLst/>
                        <a:latin typeface="+mn-lt"/>
                        <a:ea typeface="+mn-ea"/>
                        <a:cs typeface="+mn-cs"/>
                      </a:endParaRPr>
                    </a:p>
                    <a:p>
                      <a:pPr marL="0" indent="0" algn="ctr">
                        <a:buFont typeface="Arial" panose="020B0604020202020204" pitchFamily="34" charset="0"/>
                        <a:buNone/>
                      </a:pPr>
                      <a:endParaRPr lang="en-US" sz="1400" b="1" i="0" u="none" strike="noStrike" kern="1200" dirty="0">
                        <a:solidFill>
                          <a:schemeClr val="dk1"/>
                        </a:solidFill>
                        <a:effectLst/>
                        <a:latin typeface="+mn-lt"/>
                        <a:ea typeface="+mn-ea"/>
                        <a:cs typeface="+mn-cs"/>
                      </a:endParaRPr>
                    </a:p>
                    <a:p>
                      <a:pPr marL="0" indent="0" algn="ctr">
                        <a:buFont typeface="Arial" panose="020B0604020202020204" pitchFamily="34" charset="0"/>
                        <a:buNone/>
                      </a:pPr>
                      <a:endParaRPr lang="en-IN" sz="1600" b="1" dirty="0"/>
                    </a:p>
                    <a:p>
                      <a:pPr marL="0" indent="0" algn="ctr">
                        <a:buFont typeface="Arial" panose="020B0604020202020204" pitchFamily="34" charset="0"/>
                        <a:buNone/>
                      </a:pPr>
                      <a:endParaRPr lang="en-IN" sz="1600" b="1" dirty="0"/>
                    </a:p>
                    <a:p>
                      <a:pPr algn="ctr"/>
                      <a:r>
                        <a:rPr lang="en-IN" sz="1600" b="1" dirty="0">
                          <a:solidFill>
                            <a:schemeClr val="tx1">
                              <a:lumMod val="95000"/>
                              <a:lumOff val="5000"/>
                            </a:schemeClr>
                          </a:solidFill>
                        </a:rPr>
                        <a:t>July, 2024</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b="0" dirty="0">
                          <a:latin typeface="Times New Roman" panose="02020603050405020304" pitchFamily="18" charset="0"/>
                          <a:cs typeface="Times New Roman" panose="02020603050405020304" pitchFamily="18" charset="0"/>
                        </a:rPr>
                        <a:t>byte-level Byte-Pair Encoding (BPE) tokenizer.</a:t>
                      </a:r>
                    </a:p>
                    <a:p>
                      <a:pPr marL="285750" indent="-285750">
                        <a:buFont typeface="Arial" panose="020B0604020202020204" pitchFamily="34" charset="0"/>
                        <a:buChar char="•"/>
                      </a:pPr>
                      <a:r>
                        <a:rPr lang="en-IN" sz="1600" b="0" dirty="0">
                          <a:latin typeface="Times New Roman" panose="02020603050405020304" pitchFamily="18" charset="0"/>
                          <a:cs typeface="Times New Roman" panose="02020603050405020304" pitchFamily="18" charset="0"/>
                        </a:rPr>
                        <a:t>RSA algorithm</a:t>
                      </a:r>
                    </a:p>
                    <a:p>
                      <a:pPr marL="285750" indent="-285750">
                        <a:buFont typeface="Arial" panose="020B0604020202020204" pitchFamily="34" charset="0"/>
                        <a:buChar char="•"/>
                      </a:pPr>
                      <a:r>
                        <a:rPr lang="en-IN" sz="1600" b="0" dirty="0">
                          <a:latin typeface="Times New Roman" panose="02020603050405020304" pitchFamily="18" charset="0"/>
                          <a:cs typeface="Times New Roman" panose="02020603050405020304" pitchFamily="18" charset="0"/>
                        </a:rPr>
                        <a:t>Advanced Encryption Standard (AES).</a:t>
                      </a:r>
                    </a:p>
                    <a:p>
                      <a:pPr marL="285750" indent="-285750">
                        <a:buFont typeface="Arial" panose="020B0604020202020204" pitchFamily="34" charset="0"/>
                        <a:buChar char="•"/>
                      </a:pPr>
                      <a:endParaRPr lang="en-IN" sz="1600" b="1"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sz="1600" b="1"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sz="1600" b="1"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System-on-Chip (SoC) Architecture.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Advanced </a:t>
                      </a:r>
                      <a:r>
                        <a:rPr lang="en-IN" sz="1600" b="0" dirty="0" err="1">
                          <a:solidFill>
                            <a:schemeClr val="tx1">
                              <a:lumMod val="95000"/>
                              <a:lumOff val="5000"/>
                            </a:schemeClr>
                          </a:solidFill>
                          <a:latin typeface="Times New Roman" panose="02020603050405020304" pitchFamily="18" charset="0"/>
                          <a:cs typeface="Times New Roman" panose="02020603050405020304" pitchFamily="18" charset="0"/>
                        </a:rPr>
                        <a:t>eXtensible</a:t>
                      </a: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 Interface (AXI).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Verilog and </a:t>
                      </a:r>
                      <a:r>
                        <a:rPr lang="en-IN" sz="1600" b="0" dirty="0" err="1">
                          <a:solidFill>
                            <a:schemeClr val="tx1">
                              <a:lumMod val="95000"/>
                              <a:lumOff val="5000"/>
                            </a:schemeClr>
                          </a:solidFill>
                          <a:latin typeface="Times New Roman" panose="02020603050405020304" pitchFamily="18" charset="0"/>
                          <a:cs typeface="Times New Roman" panose="02020603050405020304" pitchFamily="18" charset="0"/>
                        </a:rPr>
                        <a:t>SystemVerilog</a:t>
                      </a: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 UVM (Universal Verification Methodology).</a:t>
                      </a:r>
                    </a:p>
                  </a:txBody>
                  <a:tcPr/>
                </a:tc>
                <a:tc>
                  <a:txBody>
                    <a:bodyPr/>
                    <a:lstStyle/>
                    <a:p>
                      <a:pPr marL="285750" indent="-285750" algn="l">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Increased Computational Overhead</a:t>
                      </a:r>
                    </a:p>
                    <a:p>
                      <a:pPr marL="285750" indent="-285750" algn="l">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Complexity in Key Management</a:t>
                      </a:r>
                    </a:p>
                    <a:p>
                      <a:pPr marL="285750" indent="-285750" algn="l">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Potential Vulnerabilities in Tokenization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chemeClr val="tx1">
                              <a:lumMod val="95000"/>
                              <a:lumOff val="5000"/>
                            </a:schemeClr>
                          </a:solidFill>
                          <a:latin typeface="Times New Roman" panose="02020603050405020304" pitchFamily="18" charset="0"/>
                          <a:cs typeface="Times New Roman" panose="02020603050405020304" pitchFamily="18" charset="0"/>
                        </a:rPr>
                        <a:t>Limited Scalability in Multi-Processor Environments.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chemeClr val="tx1">
                              <a:lumMod val="95000"/>
                              <a:lumOff val="5000"/>
                            </a:schemeClr>
                          </a:solidFill>
                          <a:latin typeface="Times New Roman" panose="02020603050405020304" pitchFamily="18" charset="0"/>
                          <a:cs typeface="Times New Roman" panose="02020603050405020304" pitchFamily="18" charset="0"/>
                        </a:rPr>
                        <a:t>Limited Flexibility in Dynamic Environments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Verification and Validation Challenges</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a:p>
                      <a:pPr algn="ctr"/>
                      <a:r>
                        <a:rPr lang="en-IN" u="none" dirty="0">
                          <a:hlinkClick r:id="rId2"/>
                        </a:rPr>
                        <a:t>   [A]</a:t>
                      </a:r>
                      <a:endParaRPr lang="en-IN" u="none" dirty="0"/>
                    </a:p>
                    <a:p>
                      <a:endParaRPr lang="en-IN" dirty="0"/>
                    </a:p>
                    <a:p>
                      <a:endParaRPr lang="en-IN" dirty="0"/>
                    </a:p>
                    <a:p>
                      <a:endParaRPr lang="en-IN" dirty="0"/>
                    </a:p>
                    <a:p>
                      <a:endParaRPr lang="en-IN" dirty="0"/>
                    </a:p>
                    <a:p>
                      <a:pPr algn="ctr"/>
                      <a:r>
                        <a:rPr lang="en-IN" dirty="0"/>
                        <a:t>  </a:t>
                      </a:r>
                    </a:p>
                    <a:p>
                      <a:pPr algn="ctr"/>
                      <a:endParaRPr lang="en-IN" dirty="0"/>
                    </a:p>
                    <a:p>
                      <a:pPr algn="ctr"/>
                      <a:endParaRPr lang="en-IN" dirty="0"/>
                    </a:p>
                    <a:p>
                      <a:pPr algn="ctr"/>
                      <a:endParaRPr lang="en-IN"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dirty="0">
                          <a:solidFill>
                            <a:srgbClr val="0070C0"/>
                          </a:solidFill>
                          <a:hlinkClick r:id="rId3"/>
                        </a:rPr>
                        <a:t>[B]</a:t>
                      </a:r>
                      <a:endParaRPr lang="en-IN" sz="1400" b="0" dirty="0">
                        <a:solidFill>
                          <a:srgbClr val="0070C0"/>
                        </a:solidFill>
                      </a:endParaRPr>
                    </a:p>
                    <a:p>
                      <a:endParaRPr lang="en-IN" dirty="0"/>
                    </a:p>
                  </a:txBody>
                  <a:tcPr/>
                </a:tc>
                <a:extLst>
                  <a:ext uri="{0D108BD9-81ED-4DB2-BD59-A6C34878D82A}">
                    <a16:rowId xmlns:a16="http://schemas.microsoft.com/office/drawing/2014/main" val="2914121798"/>
                  </a:ext>
                </a:extLst>
              </a:tr>
            </a:tbl>
          </a:graphicData>
        </a:graphic>
      </p:graphicFrame>
      <p:pic>
        <p:nvPicPr>
          <p:cNvPr id="3" name="Picture 6" descr="A logo with text overlay&#10;&#10;Description automatically generated">
            <a:extLst>
              <a:ext uri="{FF2B5EF4-FFF2-40B4-BE49-F238E27FC236}">
                <a16:creationId xmlns:a16="http://schemas.microsoft.com/office/drawing/2014/main" id="{A4645387-95EC-E847-16FC-0F3E6A1289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434" t="24103" r="11725" b="27773"/>
          <a:stretch/>
        </p:blipFill>
        <p:spPr bwMode="auto">
          <a:xfrm>
            <a:off x="10959449" y="29497"/>
            <a:ext cx="1232551" cy="55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817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a:extLst>
              <a:ext uri="{FF2B5EF4-FFF2-40B4-BE49-F238E27FC236}">
                <a16:creationId xmlns:a16="http://schemas.microsoft.com/office/drawing/2014/main" id="{851241D0-4950-D436-AB90-5D7FE7682579}"/>
              </a:ext>
            </a:extLst>
          </p:cNvPr>
          <p:cNvGraphicFramePr>
            <a:graphicFrameLocks/>
          </p:cNvGraphicFramePr>
          <p:nvPr>
            <p:extLst>
              <p:ext uri="{D42A27DB-BD31-4B8C-83A1-F6EECF244321}">
                <p14:modId xmlns:p14="http://schemas.microsoft.com/office/powerpoint/2010/main" val="1941644868"/>
              </p:ext>
            </p:extLst>
          </p:nvPr>
        </p:nvGraphicFramePr>
        <p:xfrm>
          <a:off x="0" y="74254"/>
          <a:ext cx="12192000" cy="6783746"/>
        </p:xfrm>
        <a:graphic>
          <a:graphicData uri="http://schemas.openxmlformats.org/drawingml/2006/table">
            <a:tbl>
              <a:tblPr firstRow="1" bandRow="1">
                <a:tableStyleId>{073A0DAA-6AF3-43AB-8588-CEC1D06C72B9}</a:tableStyleId>
              </a:tblPr>
              <a:tblGrid>
                <a:gridCol w="821565">
                  <a:extLst>
                    <a:ext uri="{9D8B030D-6E8A-4147-A177-3AD203B41FA5}">
                      <a16:colId xmlns:a16="http://schemas.microsoft.com/office/drawing/2014/main" val="1277582463"/>
                    </a:ext>
                  </a:extLst>
                </a:gridCol>
                <a:gridCol w="1943394">
                  <a:extLst>
                    <a:ext uri="{9D8B030D-6E8A-4147-A177-3AD203B41FA5}">
                      <a16:colId xmlns:a16="http://schemas.microsoft.com/office/drawing/2014/main" val="3130952183"/>
                    </a:ext>
                  </a:extLst>
                </a:gridCol>
                <a:gridCol w="1780033">
                  <a:extLst>
                    <a:ext uri="{9D8B030D-6E8A-4147-A177-3AD203B41FA5}">
                      <a16:colId xmlns:a16="http://schemas.microsoft.com/office/drawing/2014/main" val="3587360140"/>
                    </a:ext>
                  </a:extLst>
                </a:gridCol>
                <a:gridCol w="3907767">
                  <a:extLst>
                    <a:ext uri="{9D8B030D-6E8A-4147-A177-3AD203B41FA5}">
                      <a16:colId xmlns:a16="http://schemas.microsoft.com/office/drawing/2014/main" val="1034844938"/>
                    </a:ext>
                  </a:extLst>
                </a:gridCol>
                <a:gridCol w="2737162">
                  <a:extLst>
                    <a:ext uri="{9D8B030D-6E8A-4147-A177-3AD203B41FA5}">
                      <a16:colId xmlns:a16="http://schemas.microsoft.com/office/drawing/2014/main" val="3051126614"/>
                    </a:ext>
                  </a:extLst>
                </a:gridCol>
                <a:gridCol w="1002079">
                  <a:extLst>
                    <a:ext uri="{9D8B030D-6E8A-4147-A177-3AD203B41FA5}">
                      <a16:colId xmlns:a16="http://schemas.microsoft.com/office/drawing/2014/main" val="343111433"/>
                    </a:ext>
                  </a:extLst>
                </a:gridCol>
              </a:tblGrid>
              <a:tr h="1887369">
                <a:tc>
                  <a:txBody>
                    <a:bodyPr/>
                    <a:lstStyle/>
                    <a:p>
                      <a:pPr algn="ctr"/>
                      <a:r>
                        <a:rPr lang="en-US" sz="1800" b="0" dirty="0">
                          <a:solidFill>
                            <a:schemeClr val="tx1">
                              <a:lumMod val="95000"/>
                              <a:lumOff val="5000"/>
                            </a:schemeClr>
                          </a:solidFill>
                        </a:rPr>
                        <a:t>3.</a:t>
                      </a:r>
                      <a:endParaRPr lang="en-IN" sz="1800" b="0"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cross"/>
                      <a:lightRig rig="flood" dir="t"/>
                    </a:cell3D>
                    <a:solidFill>
                      <a:schemeClr val="bg1">
                        <a:lumMod val="75000"/>
                      </a:schemeClr>
                    </a:solidFill>
                  </a:tcPr>
                </a:tc>
                <a:tc>
                  <a:txBody>
                    <a:bodyPr/>
                    <a:lstStyle/>
                    <a:p>
                      <a:pPr algn="ctr"/>
                      <a:r>
                        <a:rPr lang="en-US" sz="1600" b="0" dirty="0">
                          <a:solidFill>
                            <a:srgbClr val="0070C0"/>
                          </a:solidFill>
                          <a:latin typeface="Times New Roman" panose="02020603050405020304" pitchFamily="18" charset="0"/>
                          <a:cs typeface="Times New Roman" panose="02020603050405020304" pitchFamily="18" charset="0"/>
                        </a:rPr>
                        <a:t>Optimizing Systems for Byte-Addressable NVM by Reducing Bit Flipping </a:t>
                      </a:r>
                      <a:endParaRPr lang="en-IN" sz="1600" b="0" dirty="0">
                        <a:solidFill>
                          <a:srgbClr val="0070C0"/>
                        </a:solidFill>
                        <a:latin typeface="Times New Roman" panose="02020603050405020304" pitchFamily="18" charset="0"/>
                        <a:cs typeface="Times New Roman" panose="02020603050405020304" pitchFamily="18" charset="0"/>
                      </a:endParaRPr>
                    </a:p>
                    <a:p>
                      <a:pPr algn="ctr"/>
                      <a:endParaRPr lang="en-IN" dirty="0">
                        <a:solidFill>
                          <a:schemeClr val="tx1">
                            <a:lumMod val="95000"/>
                            <a:lumOff val="5000"/>
                          </a:schemeClr>
                        </a:solidFill>
                        <a:highlight>
                          <a:srgbClr val="000000"/>
                        </a:highligh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cross"/>
                      <a:lightRig rig="flood" dir="t"/>
                    </a:cell3D>
                    <a:solidFill>
                      <a:schemeClr val="bg1">
                        <a:lumMod val="75000"/>
                      </a:schemeClr>
                    </a:solidFill>
                  </a:tcPr>
                </a:tc>
                <a:tc>
                  <a:txBody>
                    <a:bodyPr/>
                    <a:lstStyle/>
                    <a:p>
                      <a:pPr marL="0" indent="0" algn="ctr">
                        <a:buFont typeface="Arial" panose="020B0604020202020204" pitchFamily="34" charset="0"/>
                        <a:buNone/>
                      </a:pPr>
                      <a:r>
                        <a:rPr lang="en-IN" sz="1400" b="1" dirty="0">
                          <a:solidFill>
                            <a:schemeClr val="tx1">
                              <a:lumMod val="95000"/>
                              <a:lumOff val="5000"/>
                            </a:schemeClr>
                          </a:solidFill>
                        </a:rPr>
                        <a:t>February, 2019</a:t>
                      </a:r>
                      <a:endParaRPr lang="en-US" sz="1400" b="1" i="0" u="none" strike="noStrike" kern="1200" dirty="0">
                        <a:solidFill>
                          <a:schemeClr val="tx1">
                            <a:lumMod val="95000"/>
                            <a:lumOff val="5000"/>
                          </a:schemeClr>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cross"/>
                      <a:lightRig rig="flood" dir="t"/>
                    </a:cell3D>
                    <a:solidFill>
                      <a:schemeClr val="bg1">
                        <a:lumMod val="75000"/>
                      </a:schemeClr>
                    </a:solidFill>
                  </a:tcPr>
                </a:tc>
                <a:tc>
                  <a:txBody>
                    <a:bodyPr/>
                    <a:lstStyle/>
                    <a:p>
                      <a:pPr marL="285750" indent="-285750">
                        <a:buFont typeface="Arial" panose="020B0604020202020204" pitchFamily="34" charset="0"/>
                        <a:buChar char="•"/>
                      </a:pP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Phase Change Memory (PCM).</a:t>
                      </a:r>
                    </a:p>
                    <a:p>
                      <a:pPr marL="285750" indent="-285750">
                        <a:buFont typeface="Arial" panose="020B0604020202020204" pitchFamily="34" charset="0"/>
                        <a:buChar char="•"/>
                      </a:pP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XOR Linked Lists.</a:t>
                      </a:r>
                    </a:p>
                    <a:p>
                      <a:pPr marL="285750" indent="-285750">
                        <a:buFont typeface="Arial" panose="020B0604020202020204" pitchFamily="34" charset="0"/>
                        <a:buChar char="•"/>
                      </a:pP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XOR Hash Tables.</a:t>
                      </a:r>
                    </a:p>
                    <a:p>
                      <a:pPr marL="285750" indent="-285750">
                        <a:buFont typeface="Arial" panose="020B0604020202020204" pitchFamily="34" charset="0"/>
                        <a:buChar char="•"/>
                      </a:pP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XOR Red-Black Tree.</a:t>
                      </a:r>
                      <a:endParaRPr lang="en-US" sz="1600" b="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cross"/>
                      <a:lightRig rig="flood" dir="t"/>
                    </a:cell3D>
                    <a:solidFill>
                      <a:schemeClr val="bg1">
                        <a:lumMod val="75000"/>
                      </a:schemeClr>
                    </a:solidFill>
                  </a:tcPr>
                </a:tc>
                <a:tc>
                  <a:txBody>
                    <a:bodyPr/>
                    <a:lstStyle/>
                    <a:p>
                      <a:pPr marL="285750" indent="-285750" algn="l">
                        <a:buFont typeface="Arial" panose="020B0604020202020204" pitchFamily="34" charset="0"/>
                        <a:buChar char="•"/>
                      </a:pP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PCM</a:t>
                      </a:r>
                    </a:p>
                    <a:p>
                      <a:pPr marL="0" indent="0" algn="l">
                        <a:buFont typeface="Arial" panose="020B0604020202020204" pitchFamily="34" charset="0"/>
                        <a:buNone/>
                      </a:pP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     Write Endurance</a:t>
                      </a:r>
                    </a:p>
                    <a:p>
                      <a:pPr marL="0" indent="0" algn="l">
                        <a:buFont typeface="Arial" panose="020B0604020202020204" pitchFamily="34" charset="0"/>
                        <a:buNone/>
                      </a:pP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      Power Consumption</a:t>
                      </a:r>
                    </a:p>
                    <a:p>
                      <a:pPr marL="285750" indent="-285750" algn="l">
                        <a:buFont typeface="Arial" panose="020B0604020202020204" pitchFamily="34" charset="0"/>
                        <a:buChar char="•"/>
                      </a:pP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Memory Allocation Overhead.</a:t>
                      </a:r>
                    </a:p>
                    <a:p>
                      <a:pPr marL="285750" indent="-285750" algn="l">
                        <a:buFont typeface="Arial" panose="020B0604020202020204" pitchFamily="34" charset="0"/>
                        <a:buChar char="•"/>
                      </a:pP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XOR Hash Tables,</a:t>
                      </a:r>
                    </a:p>
                    <a:p>
                      <a:pPr marL="0" indent="0" algn="l">
                        <a:buFont typeface="Arial" panose="020B0604020202020204" pitchFamily="34" charset="0"/>
                        <a:buNone/>
                      </a:pP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     Complexity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cross"/>
                      <a:lightRig rig="flood" dir="t"/>
                    </a:cell3D>
                    <a:solidFill>
                      <a:schemeClr val="bg1">
                        <a:lumMod val="75000"/>
                      </a:schemeClr>
                    </a:solidFill>
                  </a:tcPr>
                </a:tc>
                <a:tc>
                  <a:txBody>
                    <a:bodyPr/>
                    <a:lstStyle/>
                    <a:p>
                      <a:pPr algn="ctr"/>
                      <a:r>
                        <a:rPr lang="en-IN" sz="1800" dirty="0"/>
                        <a:t> </a:t>
                      </a:r>
                      <a:r>
                        <a:rPr lang="en-IN" sz="1800" b="0" dirty="0">
                          <a:hlinkClick r:id="rId2"/>
                        </a:rPr>
                        <a:t>[C]</a:t>
                      </a:r>
                      <a:endParaRPr lang="en-IN" sz="1800" b="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cross"/>
                      <a:lightRig rig="flood" dir="t"/>
                    </a:cell3D>
                    <a:solidFill>
                      <a:schemeClr val="bg1">
                        <a:lumMod val="75000"/>
                      </a:schemeClr>
                    </a:solidFill>
                  </a:tcPr>
                </a:tc>
                <a:extLst>
                  <a:ext uri="{0D108BD9-81ED-4DB2-BD59-A6C34878D82A}">
                    <a16:rowId xmlns:a16="http://schemas.microsoft.com/office/drawing/2014/main" val="1677888133"/>
                  </a:ext>
                </a:extLst>
              </a:tr>
              <a:tr h="4896377">
                <a:tc>
                  <a:txBody>
                    <a:bodyPr/>
                    <a:lstStyle/>
                    <a:p>
                      <a:pPr algn="ctr"/>
                      <a:endParaRPr lang="en-US" dirty="0"/>
                    </a:p>
                    <a:p>
                      <a:pPr algn="ctr"/>
                      <a:r>
                        <a:rPr lang="en-US" dirty="0"/>
                        <a:t>4.</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5.</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cross"/>
                      <a:lightRig rig="flood" dir="t"/>
                    </a:cell3D>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i="0" u="none" strike="noStrike" kern="1200" dirty="0">
                        <a:solidFill>
                          <a:srgbClr val="0070C0"/>
                        </a:solidFill>
                        <a:effectLst/>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rgbClr val="0070C0"/>
                          </a:solidFill>
                          <a:effectLst/>
                          <a:latin typeface="Times New Roman" panose="02020603050405020304" pitchFamily="18" charset="0"/>
                          <a:ea typeface="+mn-ea"/>
                          <a:cs typeface="Times New Roman" panose="02020603050405020304" pitchFamily="18" charset="0"/>
                        </a:rPr>
                        <a:t>20nm High-density single-port and dual-port </a:t>
                      </a:r>
                      <a:r>
                        <a:rPr lang="en-US" sz="1600" b="0" i="0" u="none" strike="noStrike" kern="1200" dirty="0" err="1">
                          <a:solidFill>
                            <a:srgbClr val="0070C0"/>
                          </a:solidFill>
                          <a:effectLst/>
                          <a:latin typeface="Times New Roman" panose="02020603050405020304" pitchFamily="18" charset="0"/>
                          <a:ea typeface="+mn-ea"/>
                          <a:cs typeface="Times New Roman" panose="02020603050405020304" pitchFamily="18" charset="0"/>
                        </a:rPr>
                        <a:t>SRAMa</a:t>
                      </a:r>
                      <a:r>
                        <a:rPr lang="en-US" sz="1600" b="0" i="0" u="none" strike="noStrike" kern="1200" dirty="0">
                          <a:solidFill>
                            <a:srgbClr val="0070C0"/>
                          </a:solidFill>
                          <a:effectLst/>
                          <a:latin typeface="Times New Roman" panose="02020603050405020304" pitchFamily="18" charset="0"/>
                          <a:ea typeface="+mn-ea"/>
                          <a:cs typeface="Times New Roman" panose="02020603050405020304" pitchFamily="18" charset="0"/>
                        </a:rPr>
                        <a:t> with worldline-voltage-adjustments system for read/write assists.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0" i="0" u="none" strike="noStrike" kern="1200" dirty="0">
                        <a:solidFill>
                          <a:srgbClr val="0070C0"/>
                        </a:solidFill>
                        <a:effectLst/>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i="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i="0" u="none" strike="noStrike" kern="1200" dirty="0">
                        <a:solidFill>
                          <a:srgbClr val="0070C0"/>
                        </a:solidFill>
                        <a:effectLst/>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rgbClr val="0070C0"/>
                          </a:solidFill>
                          <a:effectLst/>
                          <a:latin typeface="Times New Roman" panose="02020603050405020304" pitchFamily="18" charset="0"/>
                          <a:ea typeface="+mn-ea"/>
                          <a:cs typeface="Times New Roman" panose="02020603050405020304" pitchFamily="18" charset="0"/>
                        </a:rPr>
                        <a:t>A 45-nm Single-port and Dual-port SRAM family with Robust Read/Write Stabilizing Circuitry under DVFS Environment.</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cross"/>
                      <a:lightRig rig="flood" dir="t"/>
                    </a:cell3D>
                  </a:tcPr>
                </a:tc>
                <a:tc>
                  <a:txBody>
                    <a:bodyPr/>
                    <a:lstStyle/>
                    <a:p>
                      <a:pPr marL="0" indent="0" algn="ctr">
                        <a:buFont typeface="Arial" panose="020B0604020202020204" pitchFamily="34" charset="0"/>
                        <a:buNone/>
                      </a:pPr>
                      <a:endParaRPr lang="en-US" sz="1600" b="1" i="0" u="none" strike="noStrike" kern="1200" dirty="0">
                        <a:solidFill>
                          <a:schemeClr val="dk1"/>
                        </a:solidFill>
                        <a:effectLst/>
                        <a:latin typeface="+mn-lt"/>
                        <a:ea typeface="+mn-ea"/>
                        <a:cs typeface="+mn-cs"/>
                      </a:endParaRPr>
                    </a:p>
                    <a:p>
                      <a:pPr marL="0" indent="0" algn="ctr">
                        <a:buFont typeface="Arial" panose="020B0604020202020204" pitchFamily="34" charset="0"/>
                        <a:buNone/>
                      </a:pPr>
                      <a:r>
                        <a:rPr lang="en-US" sz="1600" b="1" i="0" u="none" strike="noStrike" kern="1200" dirty="0">
                          <a:solidFill>
                            <a:schemeClr val="dk1"/>
                          </a:solidFill>
                          <a:effectLst/>
                          <a:latin typeface="+mn-lt"/>
                          <a:ea typeface="+mn-ea"/>
                          <a:cs typeface="+mn-cs"/>
                        </a:rPr>
                        <a:t>06 March 2014</a:t>
                      </a:r>
                      <a:r>
                        <a:rPr lang="en-US" sz="1400" b="1" i="0" u="none" strike="noStrike" kern="1200" dirty="0">
                          <a:solidFill>
                            <a:schemeClr val="dk1"/>
                          </a:solidFill>
                          <a:effectLst/>
                          <a:latin typeface="+mn-lt"/>
                          <a:ea typeface="+mn-ea"/>
                          <a:cs typeface="+mn-cs"/>
                        </a:rPr>
                        <a:t>.</a:t>
                      </a:r>
                    </a:p>
                    <a:p>
                      <a:pPr marL="0" indent="0" algn="ctr">
                        <a:buFont typeface="Arial" panose="020B0604020202020204" pitchFamily="34" charset="0"/>
                        <a:buNone/>
                      </a:pPr>
                      <a:endParaRPr lang="en-US" sz="1400" b="0" i="0" u="none" strike="noStrike" kern="1200" dirty="0">
                        <a:solidFill>
                          <a:schemeClr val="dk1"/>
                        </a:solidFill>
                        <a:effectLst/>
                        <a:latin typeface="+mn-lt"/>
                        <a:ea typeface="+mn-ea"/>
                        <a:cs typeface="+mn-cs"/>
                      </a:endParaRPr>
                    </a:p>
                    <a:p>
                      <a:pPr marL="0" indent="0" algn="ctr">
                        <a:buFont typeface="Arial" panose="020B0604020202020204" pitchFamily="34" charset="0"/>
                        <a:buNone/>
                      </a:pPr>
                      <a:endParaRPr lang="en-US" sz="1400" b="0" i="0" u="none" strike="noStrike" kern="1200" dirty="0">
                        <a:solidFill>
                          <a:schemeClr val="dk1"/>
                        </a:solidFill>
                        <a:effectLst/>
                        <a:latin typeface="+mn-lt"/>
                        <a:ea typeface="+mn-ea"/>
                        <a:cs typeface="+mn-cs"/>
                      </a:endParaRPr>
                    </a:p>
                    <a:p>
                      <a:pPr marL="0" indent="0" algn="ctr">
                        <a:buFont typeface="Arial" panose="020B0604020202020204" pitchFamily="34" charset="0"/>
                        <a:buNone/>
                      </a:pPr>
                      <a:endParaRPr lang="en-US" sz="1400" b="0" i="0" u="none" strike="noStrike" kern="1200" dirty="0">
                        <a:solidFill>
                          <a:schemeClr val="dk1"/>
                        </a:solidFill>
                        <a:effectLst/>
                        <a:latin typeface="+mn-lt"/>
                        <a:ea typeface="+mn-ea"/>
                        <a:cs typeface="+mn-cs"/>
                      </a:endParaRPr>
                    </a:p>
                    <a:p>
                      <a:pPr marL="0" indent="0" algn="ctr">
                        <a:buFont typeface="Arial" panose="020B0604020202020204" pitchFamily="34" charset="0"/>
                        <a:buNone/>
                      </a:pPr>
                      <a:endParaRPr lang="en-US" sz="1400" b="0" i="0" u="none" strike="noStrike" kern="1200" dirty="0">
                        <a:solidFill>
                          <a:schemeClr val="dk1"/>
                        </a:solidFill>
                        <a:effectLst/>
                        <a:latin typeface="+mn-lt"/>
                        <a:ea typeface="+mn-ea"/>
                        <a:cs typeface="+mn-cs"/>
                      </a:endParaRPr>
                    </a:p>
                    <a:p>
                      <a:pPr marL="0" indent="0" algn="ctr">
                        <a:buFont typeface="Arial" panose="020B0604020202020204" pitchFamily="34" charset="0"/>
                        <a:buNone/>
                      </a:pPr>
                      <a:endParaRPr lang="en-US" sz="1400" b="0" i="0" u="none" strike="noStrike" kern="1200" dirty="0">
                        <a:solidFill>
                          <a:schemeClr val="dk1"/>
                        </a:solidFill>
                        <a:effectLst/>
                        <a:latin typeface="+mn-lt"/>
                        <a:ea typeface="+mn-ea"/>
                        <a:cs typeface="+mn-cs"/>
                      </a:endParaRPr>
                    </a:p>
                    <a:p>
                      <a:pPr marL="0" indent="0" algn="ctr">
                        <a:buFont typeface="Arial" panose="020B0604020202020204" pitchFamily="34" charset="0"/>
                        <a:buNone/>
                      </a:pPr>
                      <a:endParaRPr lang="en-US" sz="1400" b="0" i="0" u="none" strike="noStrike" kern="1200" dirty="0">
                        <a:solidFill>
                          <a:schemeClr val="dk1"/>
                        </a:solidFill>
                        <a:effectLst/>
                        <a:latin typeface="+mn-lt"/>
                        <a:ea typeface="+mn-ea"/>
                        <a:cs typeface="+mn-cs"/>
                      </a:endParaRPr>
                    </a:p>
                    <a:p>
                      <a:pPr marL="0" indent="0" algn="ctr">
                        <a:buFont typeface="Arial" panose="020B0604020202020204" pitchFamily="34" charset="0"/>
                        <a:buNone/>
                      </a:pPr>
                      <a:endParaRPr lang="en-US" sz="1400" b="0" i="0" u="none" strike="noStrike" kern="1200" dirty="0">
                        <a:solidFill>
                          <a:schemeClr val="dk1"/>
                        </a:solidFill>
                        <a:effectLst/>
                        <a:latin typeface="+mn-lt"/>
                        <a:ea typeface="+mn-ea"/>
                        <a:cs typeface="+mn-cs"/>
                      </a:endParaRPr>
                    </a:p>
                    <a:p>
                      <a:pPr marL="0" indent="0" algn="ctr">
                        <a:buFont typeface="Arial" panose="020B0604020202020204" pitchFamily="34" charset="0"/>
                        <a:buNone/>
                      </a:pPr>
                      <a:endParaRPr lang="en-US" sz="1400" b="0" i="0" u="none" strike="noStrike" kern="1200" dirty="0">
                        <a:solidFill>
                          <a:schemeClr val="dk1"/>
                        </a:solidFill>
                        <a:effectLst/>
                        <a:latin typeface="+mn-lt"/>
                        <a:ea typeface="+mn-ea"/>
                        <a:cs typeface="+mn-cs"/>
                      </a:endParaRPr>
                    </a:p>
                    <a:p>
                      <a:pPr marL="0" indent="0" algn="ctr">
                        <a:buFont typeface="Arial" panose="020B0604020202020204" pitchFamily="34" charset="0"/>
                        <a:buNone/>
                      </a:pPr>
                      <a:endParaRPr lang="en-US" sz="1400" b="0" i="0" u="none" strike="noStrike" kern="1200" dirty="0">
                        <a:solidFill>
                          <a:schemeClr val="dk1"/>
                        </a:solidFill>
                        <a:effectLst/>
                        <a:latin typeface="+mn-lt"/>
                        <a:ea typeface="+mn-ea"/>
                        <a:cs typeface="+mn-cs"/>
                      </a:endParaRPr>
                    </a:p>
                    <a:p>
                      <a:pPr marL="0" indent="0" algn="ctr">
                        <a:buFont typeface="Arial" panose="020B0604020202020204" pitchFamily="34" charset="0"/>
                        <a:buNone/>
                      </a:pPr>
                      <a:r>
                        <a:rPr lang="en-IN" sz="1600" b="1" i="0" kern="1200" dirty="0">
                          <a:solidFill>
                            <a:schemeClr val="dk1"/>
                          </a:solidFill>
                          <a:effectLst/>
                          <a:latin typeface="+mn-lt"/>
                          <a:ea typeface="+mn-ea"/>
                          <a:cs typeface="+mn-cs"/>
                        </a:rPr>
                        <a:t>01 August 2008.</a:t>
                      </a:r>
                      <a:endParaRPr lang="en-US" sz="1600" b="1" i="0" u="none" strike="noStrike"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cross"/>
                      <a:lightRig rig="flood" dir="t"/>
                    </a:cell3D>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600" dirty="0">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dirty="0" err="1">
                          <a:latin typeface="Times New Roman" panose="02020603050405020304" pitchFamily="18" charset="0"/>
                          <a:cs typeface="Times New Roman" panose="02020603050405020304" pitchFamily="18" charset="0"/>
                        </a:rPr>
                        <a:t>Wordline</a:t>
                      </a:r>
                      <a:r>
                        <a:rPr lang="en-IN" sz="1600" dirty="0">
                          <a:latin typeface="Times New Roman" panose="02020603050405020304" pitchFamily="18" charset="0"/>
                          <a:cs typeface="Times New Roman" panose="02020603050405020304" pitchFamily="18" charset="0"/>
                        </a:rPr>
                        <a:t>-Voltage-Adjustment System</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On-Chip Voltage Regulator</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Temperature Monitoring and Control</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Temperature and Process Variation-Based </a:t>
                      </a:r>
                      <a:r>
                        <a:rPr lang="en-US" sz="1600" dirty="0" err="1">
                          <a:latin typeface="Times New Roman" panose="02020603050405020304" pitchFamily="18" charset="0"/>
                          <a:cs typeface="Times New Roman" panose="02020603050405020304" pitchFamily="18" charset="0"/>
                        </a:rPr>
                        <a:t>Adjustmen</a:t>
                      </a: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4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sz="14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sz="14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Improved </a:t>
                      </a:r>
                      <a:r>
                        <a:rPr lang="en-IN" sz="1600" dirty="0" err="1">
                          <a:latin typeface="Times New Roman" panose="02020603050405020304" pitchFamily="18" charset="0"/>
                          <a:cs typeface="Times New Roman" panose="02020603050405020304" pitchFamily="18" charset="0"/>
                        </a:rPr>
                        <a:t>Wordline</a:t>
                      </a:r>
                      <a:r>
                        <a:rPr lang="en-IN" sz="1600" dirty="0">
                          <a:latin typeface="Times New Roman" panose="02020603050405020304" pitchFamily="18" charset="0"/>
                          <a:cs typeface="Times New Roman" panose="02020603050405020304" pitchFamily="18" charset="0"/>
                        </a:rPr>
                        <a:t> Suppression Circuitry</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Negative </a:t>
                      </a:r>
                      <a:r>
                        <a:rPr lang="en-IN" sz="1600" dirty="0" err="1">
                          <a:latin typeface="Times New Roman" panose="02020603050405020304" pitchFamily="18" charset="0"/>
                          <a:cs typeface="Times New Roman" panose="02020603050405020304" pitchFamily="18" charset="0"/>
                        </a:rPr>
                        <a:t>Bitline</a:t>
                      </a:r>
                      <a:r>
                        <a:rPr lang="en-IN" sz="1600" dirty="0">
                          <a:latin typeface="Times New Roman" panose="02020603050405020304" pitchFamily="18" charset="0"/>
                          <a:cs typeface="Times New Roman" panose="02020603050405020304" pitchFamily="18" charset="0"/>
                        </a:rPr>
                        <a:t> Technique.</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45nm CMOS Technology</a:t>
                      </a:r>
                      <a:endParaRPr lang="en-US" sz="16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cross"/>
                      <a:lightRig rig="flood" dir="t"/>
                    </a:cell3D>
                  </a:tcPr>
                </a:tc>
                <a:tc>
                  <a:txBody>
                    <a:bodyPr/>
                    <a:lstStyle/>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Increased Complexity</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Write/Read Disturb Issues in DP-SRAM</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Timing Considerations</a:t>
                      </a:r>
                    </a:p>
                    <a:p>
                      <a:pPr marL="285750" indent="-285750">
                        <a:buFont typeface="Arial" panose="020B0604020202020204" pitchFamily="34" charset="0"/>
                        <a:buChar char="•"/>
                      </a:pPr>
                      <a:endParaRPr lang="en-IN" dirty="0"/>
                    </a:p>
                    <a:p>
                      <a:pPr marL="0" indent="0">
                        <a:buFont typeface="Arial" panose="020B0604020202020204" pitchFamily="34" charset="0"/>
                        <a:buNone/>
                      </a:pPr>
                      <a:endParaRPr lang="en-IN" dirty="0"/>
                    </a:p>
                    <a:p>
                      <a:pPr marL="0" indent="0">
                        <a:buFont typeface="Arial" panose="020B0604020202020204" pitchFamily="34" charset="0"/>
                        <a:buNone/>
                      </a:pPr>
                      <a:endParaRPr lang="en-IN" dirty="0"/>
                    </a:p>
                    <a:p>
                      <a:pPr marL="0" indent="0">
                        <a:buFont typeface="Arial" panose="020B0604020202020204" pitchFamily="34" charset="0"/>
                        <a:buNone/>
                      </a:pP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Process Variation Sensitivity</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Complexity in Negative </a:t>
                      </a:r>
                      <a:r>
                        <a:rPr lang="en-US" sz="1600" dirty="0" err="1">
                          <a:latin typeface="Times New Roman" panose="02020603050405020304" pitchFamily="18" charset="0"/>
                          <a:cs typeface="Times New Roman" panose="02020603050405020304" pitchFamily="18" charset="0"/>
                        </a:rPr>
                        <a:t>Bitline</a:t>
                      </a:r>
                      <a:r>
                        <a:rPr lang="en-US" sz="1600" dirty="0">
                          <a:latin typeface="Times New Roman" panose="02020603050405020304" pitchFamily="18" charset="0"/>
                          <a:cs typeface="Times New Roman" panose="02020603050405020304" pitchFamily="18" charset="0"/>
                        </a:rPr>
                        <a:t> Implementation</a:t>
                      </a:r>
                      <a:endParaRPr lang="en-IN" sz="16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cross"/>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algn="ctr"/>
                      <a:r>
                        <a:rPr lang="en-IN" dirty="0">
                          <a:solidFill>
                            <a:srgbClr val="0070C0"/>
                          </a:solidFill>
                          <a:hlinkClick r:id="rId3">
                            <a:extLst>
                              <a:ext uri="{A12FA001-AC4F-418D-AE19-62706E023703}">
                                <ahyp:hlinkClr xmlns:ahyp="http://schemas.microsoft.com/office/drawing/2018/hyperlinkcolor" val="tx"/>
                              </a:ext>
                            </a:extLst>
                          </a:hlinkClick>
                        </a:rPr>
                        <a:t>[D]</a:t>
                      </a:r>
                      <a:endParaRPr lang="en-IN" dirty="0">
                        <a:solidFill>
                          <a:srgbClr val="0070C0"/>
                        </a:solidFill>
                      </a:endParaRPr>
                    </a:p>
                    <a:p>
                      <a:endParaRPr lang="en-IN" dirty="0"/>
                    </a:p>
                    <a:p>
                      <a:endParaRPr lang="en-IN" dirty="0"/>
                    </a:p>
                    <a:p>
                      <a:endParaRPr lang="en-IN" dirty="0"/>
                    </a:p>
                    <a:p>
                      <a:endParaRPr lang="en-IN" dirty="0"/>
                    </a:p>
                    <a:p>
                      <a:endParaRPr lang="en-IN" dirty="0"/>
                    </a:p>
                    <a:p>
                      <a:endParaRPr lang="en-IN" dirty="0"/>
                    </a:p>
                    <a:p>
                      <a:pPr algn="ctr"/>
                      <a:r>
                        <a:rPr lang="en-IN" dirty="0">
                          <a:solidFill>
                            <a:srgbClr val="800080"/>
                          </a:solidFill>
                          <a:hlinkClick r:id="rId4" tooltip="A">
                            <a:extLst>
                              <a:ext uri="{A12FA001-AC4F-418D-AE19-62706E023703}">
                                <ahyp:hlinkClr xmlns:ahyp="http://schemas.microsoft.com/office/drawing/2018/hyperlinkcolor" val="tx"/>
                              </a:ext>
                            </a:extLst>
                          </a:hlinkClick>
                        </a:rPr>
                        <a:t> </a:t>
                      </a:r>
                    </a:p>
                    <a:p>
                      <a:pPr algn="ctr"/>
                      <a:r>
                        <a:rPr lang="en-IN" dirty="0">
                          <a:solidFill>
                            <a:srgbClr val="0070C0"/>
                          </a:solidFill>
                          <a:hlinkClick r:id="rId4" tooltip="A">
                            <a:extLst>
                              <a:ext uri="{A12FA001-AC4F-418D-AE19-62706E023703}">
                                <ahyp:hlinkClr xmlns:ahyp="http://schemas.microsoft.com/office/drawing/2018/hyperlinkcolor" val="tx"/>
                              </a:ext>
                            </a:extLst>
                          </a:hlinkClick>
                        </a:rPr>
                        <a:t>[E]</a:t>
                      </a:r>
                      <a:endParaRPr lang="en-IN" dirty="0">
                        <a:solidFill>
                          <a:srgbClr val="0070C0"/>
                        </a:solidFill>
                      </a:endParaRPr>
                    </a:p>
                    <a:p>
                      <a:endParaRPr lang="en-IN" dirty="0"/>
                    </a:p>
                    <a:p>
                      <a:endParaRPr lang="en-IN"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cross"/>
                      <a:lightRig rig="flood" dir="t"/>
                    </a:cell3D>
                  </a:tcPr>
                </a:tc>
                <a:extLst>
                  <a:ext uri="{0D108BD9-81ED-4DB2-BD59-A6C34878D82A}">
                    <a16:rowId xmlns:a16="http://schemas.microsoft.com/office/drawing/2014/main" val="2914121798"/>
                  </a:ext>
                </a:extLst>
              </a:tr>
            </a:tbl>
          </a:graphicData>
        </a:graphic>
      </p:graphicFrame>
    </p:spTree>
    <p:extLst>
      <p:ext uri="{BB962C8B-B14F-4D97-AF65-F5344CB8AC3E}">
        <p14:creationId xmlns:p14="http://schemas.microsoft.com/office/powerpoint/2010/main" val="233855839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1467</TotalTime>
  <Words>3492</Words>
  <Application>Microsoft Office PowerPoint</Application>
  <PresentationFormat>Widescreen</PresentationFormat>
  <Paragraphs>466</Paragraphs>
  <Slides>41</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Calibri</vt:lpstr>
      <vt:lpstr>Montserrat Medium</vt:lpstr>
      <vt:lpstr>Montserrat</vt:lpstr>
      <vt:lpstr>Times New Roman</vt:lpstr>
      <vt:lpstr>Fira Sans Extra Condensed Medium</vt:lpstr>
      <vt:lpstr>Wingdings</vt:lpstr>
      <vt:lpstr>Arial</vt:lpstr>
      <vt:lpstr>Roboto</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Literature Survey</vt:lpstr>
      <vt:lpstr>PowerPoint Presentation</vt:lpstr>
      <vt:lpstr>PowerPoint Presentation</vt:lpstr>
      <vt:lpstr>PowerPoint Presentation</vt:lpstr>
      <vt:lpstr>PowerPoint Presentation</vt:lpstr>
      <vt:lpstr>Verilog code for RAM:</vt:lpstr>
      <vt:lpstr>RESULTS:</vt:lpstr>
      <vt:lpstr>                                                                            4X4 RAM  A 4x4 RAM is a small memory unit that can store 16 bits of data, organized into 4 locations (or memory cells), each holding 4 bits. It uses 2 address lines to select one of the 4 locations, and 4 data lines to read from or write to that location. 4 Locations: Each location stores 4 bits. Addressing: 2 address lines (addr[1:0]) are used to select one of the 4 memory locations. Data Handling: 4-bit data can be written to or read from the selected location. Control Signal: A write enable (we) signal determines if data is written to memory (when high) or read from it (when low). Clock: Operations are synchronized using a clock signal (clk).  </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Aisswaria Zacharias</dc:creator>
  <cp:lastModifiedBy>Maria Punya</cp:lastModifiedBy>
  <cp:revision>11</cp:revision>
  <dcterms:created xsi:type="dcterms:W3CDTF">2021-01-07T12:40:50Z</dcterms:created>
  <dcterms:modified xsi:type="dcterms:W3CDTF">2024-10-18T06:32:34Z</dcterms:modified>
</cp:coreProperties>
</file>